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5426" r:id="rId2"/>
  </p:sldMasterIdLst>
  <p:notesMasterIdLst>
    <p:notesMasterId r:id="rId93"/>
  </p:notesMasterIdLst>
  <p:handoutMasterIdLst>
    <p:handoutMasterId r:id="rId94"/>
  </p:handoutMasterIdLst>
  <p:sldIdLst>
    <p:sldId id="692" r:id="rId3"/>
    <p:sldId id="835" r:id="rId4"/>
    <p:sldId id="693" r:id="rId5"/>
    <p:sldId id="722" r:id="rId6"/>
    <p:sldId id="694" r:id="rId7"/>
    <p:sldId id="727" r:id="rId8"/>
    <p:sldId id="725" r:id="rId9"/>
    <p:sldId id="738" r:id="rId10"/>
    <p:sldId id="728" r:id="rId11"/>
    <p:sldId id="729" r:id="rId12"/>
    <p:sldId id="808" r:id="rId13"/>
    <p:sldId id="759" r:id="rId14"/>
    <p:sldId id="731" r:id="rId15"/>
    <p:sldId id="772" r:id="rId16"/>
    <p:sldId id="739" r:id="rId17"/>
    <p:sldId id="737" r:id="rId18"/>
    <p:sldId id="740" r:id="rId19"/>
    <p:sldId id="741" r:id="rId20"/>
    <p:sldId id="742" r:id="rId21"/>
    <p:sldId id="773" r:id="rId22"/>
    <p:sldId id="744" r:id="rId23"/>
    <p:sldId id="790" r:id="rId24"/>
    <p:sldId id="745" r:id="rId25"/>
    <p:sldId id="746" r:id="rId26"/>
    <p:sldId id="747" r:id="rId27"/>
    <p:sldId id="748" r:id="rId28"/>
    <p:sldId id="749" r:id="rId29"/>
    <p:sldId id="750" r:id="rId30"/>
    <p:sldId id="751" r:id="rId31"/>
    <p:sldId id="752" r:id="rId32"/>
    <p:sldId id="753" r:id="rId33"/>
    <p:sldId id="754" r:id="rId34"/>
    <p:sldId id="755" r:id="rId35"/>
    <p:sldId id="756" r:id="rId36"/>
    <p:sldId id="757" r:id="rId37"/>
    <p:sldId id="758" r:id="rId38"/>
    <p:sldId id="735" r:id="rId39"/>
    <p:sldId id="774" r:id="rId40"/>
    <p:sldId id="732" r:id="rId41"/>
    <p:sldId id="791" r:id="rId42"/>
    <p:sldId id="733" r:id="rId43"/>
    <p:sldId id="792" r:id="rId44"/>
    <p:sldId id="734" r:id="rId45"/>
    <p:sldId id="760" r:id="rId46"/>
    <p:sldId id="771" r:id="rId47"/>
    <p:sldId id="761" r:id="rId48"/>
    <p:sldId id="766" r:id="rId49"/>
    <p:sldId id="767" r:id="rId50"/>
    <p:sldId id="768" r:id="rId51"/>
    <p:sldId id="769" r:id="rId52"/>
    <p:sldId id="793" r:id="rId53"/>
    <p:sldId id="797" r:id="rId54"/>
    <p:sldId id="799" r:id="rId55"/>
    <p:sldId id="810" r:id="rId56"/>
    <p:sldId id="804" r:id="rId57"/>
    <p:sldId id="805" r:id="rId58"/>
    <p:sldId id="811" r:id="rId59"/>
    <p:sldId id="798" r:id="rId60"/>
    <p:sldId id="801" r:id="rId61"/>
    <p:sldId id="802" r:id="rId62"/>
    <p:sldId id="812" r:id="rId63"/>
    <p:sldId id="794" r:id="rId64"/>
    <p:sldId id="806" r:id="rId65"/>
    <p:sldId id="795" r:id="rId66"/>
    <p:sldId id="825" r:id="rId67"/>
    <p:sldId id="807" r:id="rId68"/>
    <p:sldId id="823" r:id="rId69"/>
    <p:sldId id="824" r:id="rId70"/>
    <p:sldId id="826" r:id="rId71"/>
    <p:sldId id="822" r:id="rId72"/>
    <p:sldId id="827" r:id="rId73"/>
    <p:sldId id="828" r:id="rId74"/>
    <p:sldId id="796" r:id="rId75"/>
    <p:sldId id="809" r:id="rId76"/>
    <p:sldId id="770" r:id="rId77"/>
    <p:sldId id="813" r:id="rId78"/>
    <p:sldId id="775" r:id="rId79"/>
    <p:sldId id="814" r:id="rId80"/>
    <p:sldId id="815" r:id="rId81"/>
    <p:sldId id="816" r:id="rId82"/>
    <p:sldId id="817" r:id="rId83"/>
    <p:sldId id="818" r:id="rId84"/>
    <p:sldId id="819" r:id="rId85"/>
    <p:sldId id="820" r:id="rId86"/>
    <p:sldId id="821" r:id="rId87"/>
    <p:sldId id="831" r:id="rId88"/>
    <p:sldId id="832" r:id="rId89"/>
    <p:sldId id="833" r:id="rId90"/>
    <p:sldId id="834" r:id="rId91"/>
    <p:sldId id="830" r:id="rId92"/>
  </p:sldIdLst>
  <p:sldSz cx="6096000" cy="4572000"/>
  <p:notesSz cx="6648450" cy="9805988"/>
  <p:defaultTextStyle>
    <a:defPPr>
      <a:defRPr lang="ru-RU"/>
    </a:defPPr>
    <a:lvl1pPr algn="l" rtl="0" eaLnBrk="0" fontAlgn="base" hangingPunct="0">
      <a:spcBef>
        <a:spcPct val="0"/>
      </a:spcBef>
      <a:spcAft>
        <a:spcPct val="0"/>
      </a:spcAft>
      <a:defRPr sz="20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0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0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0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000" b="1"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xmlns="">
        <p15:guide id="1" orient="horz" pos="1440">
          <p15:clr>
            <a:srgbClr val="A4A3A4"/>
          </p15:clr>
        </p15:guide>
        <p15:guide id="2" pos="1920">
          <p15:clr>
            <a:srgbClr val="A4A3A4"/>
          </p15:clr>
        </p15:guide>
      </p15:sldGuideLst>
    </p:ext>
    <p:ext uri="{2D200454-40CA-4A62-9FC3-DE9A4176ACB9}">
      <p15:notesGuideLst xmlns:p15="http://schemas.microsoft.com/office/powerpoint/2012/main" xmlns="">
        <p15:guide id="1" orient="horz" pos="3088">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000000"/>
    <a:srgbClr val="CC3300"/>
    <a:srgbClr val="0033CC"/>
    <a:srgbClr val="0066FF"/>
    <a:srgbClr val="FFCCFF"/>
    <a:srgbClr val="99FF99"/>
    <a:srgbClr val="FF99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2013" autoAdjust="0"/>
    <p:restoredTop sz="99879" autoAdjust="0"/>
  </p:normalViewPr>
  <p:slideViewPr>
    <p:cSldViewPr>
      <p:cViewPr varScale="1">
        <p:scale>
          <a:sx n="169" d="100"/>
          <a:sy n="169" d="100"/>
        </p:scale>
        <p:origin x="-1746" y="-96"/>
      </p:cViewPr>
      <p:guideLst>
        <p:guide orient="horz" pos="1440"/>
        <p:guide pos="19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 d="100"/>
        <a:sy n="20" d="100"/>
      </p:scale>
      <p:origin x="0" y="1146"/>
    </p:cViewPr>
  </p:sorterViewPr>
  <p:notesViewPr>
    <p:cSldViewPr>
      <p:cViewPr varScale="1">
        <p:scale>
          <a:sx n="56" d="100"/>
          <a:sy n="56" d="100"/>
        </p:scale>
        <p:origin x="2892" y="78"/>
      </p:cViewPr>
      <p:guideLst>
        <p:guide orient="horz" pos="3088"/>
        <p:guide pos="209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3778" name="Rectangle 2"/>
          <p:cNvSpPr>
            <a:spLocks noGrp="1" noChangeArrowheads="1"/>
          </p:cNvSpPr>
          <p:nvPr>
            <p:ph type="hdr" sz="quarter"/>
          </p:nvPr>
        </p:nvSpPr>
        <p:spPr bwMode="auto">
          <a:xfrm>
            <a:off x="0" y="0"/>
            <a:ext cx="2881313"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959" tIns="44979" rIns="89959" bIns="44979" numCol="1" anchor="t" anchorCtr="0" compatLnSpc="1">
            <a:prstTxWarp prst="textNoShape">
              <a:avLst/>
            </a:prstTxWarp>
          </a:bodyPr>
          <a:lstStyle>
            <a:lvl1pPr defTabSz="900113">
              <a:defRPr sz="1200" b="0"/>
            </a:lvl1pPr>
          </a:lstStyle>
          <a:p>
            <a:pPr>
              <a:defRPr/>
            </a:pPr>
            <a:endParaRPr lang="en-US" altLang="ru-RU"/>
          </a:p>
        </p:txBody>
      </p:sp>
      <p:sp>
        <p:nvSpPr>
          <p:cNvPr id="203779" name="Rectangle 3"/>
          <p:cNvSpPr>
            <a:spLocks noGrp="1" noChangeArrowheads="1"/>
          </p:cNvSpPr>
          <p:nvPr>
            <p:ph type="dt" sz="quarter" idx="1"/>
          </p:nvPr>
        </p:nvSpPr>
        <p:spPr bwMode="auto">
          <a:xfrm>
            <a:off x="3767138" y="0"/>
            <a:ext cx="2881312"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959" tIns="44979" rIns="89959" bIns="44979" numCol="1" anchor="t" anchorCtr="0" compatLnSpc="1">
            <a:prstTxWarp prst="textNoShape">
              <a:avLst/>
            </a:prstTxWarp>
          </a:bodyPr>
          <a:lstStyle>
            <a:lvl1pPr algn="r" defTabSz="900113">
              <a:defRPr sz="1200" b="0"/>
            </a:lvl1pPr>
          </a:lstStyle>
          <a:p>
            <a:pPr>
              <a:defRPr/>
            </a:pPr>
            <a:endParaRPr lang="en-US" altLang="ru-RU"/>
          </a:p>
        </p:txBody>
      </p:sp>
      <p:sp>
        <p:nvSpPr>
          <p:cNvPr id="203780" name="Rectangle 4"/>
          <p:cNvSpPr>
            <a:spLocks noGrp="1" noChangeArrowheads="1"/>
          </p:cNvSpPr>
          <p:nvPr>
            <p:ph type="ftr" sz="quarter" idx="2"/>
          </p:nvPr>
        </p:nvSpPr>
        <p:spPr bwMode="auto">
          <a:xfrm>
            <a:off x="0" y="9315450"/>
            <a:ext cx="2881313"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959" tIns="44979" rIns="89959" bIns="44979" numCol="1" anchor="b" anchorCtr="0" compatLnSpc="1">
            <a:prstTxWarp prst="textNoShape">
              <a:avLst/>
            </a:prstTxWarp>
          </a:bodyPr>
          <a:lstStyle>
            <a:lvl1pPr defTabSz="900113">
              <a:defRPr sz="1200" b="0"/>
            </a:lvl1pPr>
          </a:lstStyle>
          <a:p>
            <a:pPr>
              <a:defRPr/>
            </a:pPr>
            <a:endParaRPr lang="en-US" altLang="ru-RU"/>
          </a:p>
        </p:txBody>
      </p:sp>
      <p:sp>
        <p:nvSpPr>
          <p:cNvPr id="203781" name="Rectangle 5"/>
          <p:cNvSpPr>
            <a:spLocks noGrp="1" noChangeArrowheads="1"/>
          </p:cNvSpPr>
          <p:nvPr>
            <p:ph type="sldNum" sz="quarter" idx="3"/>
          </p:nvPr>
        </p:nvSpPr>
        <p:spPr bwMode="auto">
          <a:xfrm>
            <a:off x="3767138" y="9315450"/>
            <a:ext cx="2881312"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959" tIns="44979" rIns="89959" bIns="44979" numCol="1" anchor="b" anchorCtr="0" compatLnSpc="1">
            <a:prstTxWarp prst="textNoShape">
              <a:avLst/>
            </a:prstTxWarp>
          </a:bodyPr>
          <a:lstStyle>
            <a:lvl1pPr algn="r" defTabSz="900113">
              <a:defRPr sz="1200" b="0"/>
            </a:lvl1pPr>
          </a:lstStyle>
          <a:p>
            <a:pPr>
              <a:defRPr/>
            </a:pPr>
            <a:fld id="{A64F959C-98FF-474B-A0B3-C0095CCA3166}" type="slidenum">
              <a:rPr lang="en-US" altLang="ru-RU"/>
              <a:pPr>
                <a:defRPr/>
              </a:pPr>
              <a:t>‹#›</a:t>
            </a:fld>
            <a:endParaRPr lang="en-US" altLang="ru-RU"/>
          </a:p>
        </p:txBody>
      </p:sp>
    </p:spTree>
    <p:extLst>
      <p:ext uri="{BB962C8B-B14F-4D97-AF65-F5344CB8AC3E}">
        <p14:creationId xmlns:p14="http://schemas.microsoft.com/office/powerpoint/2010/main" val="40486422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2881313"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959" tIns="44979" rIns="89959" bIns="44979" numCol="1" anchor="t" anchorCtr="0" compatLnSpc="1">
            <a:prstTxWarp prst="textNoShape">
              <a:avLst/>
            </a:prstTxWarp>
          </a:bodyPr>
          <a:lstStyle>
            <a:lvl1pPr defTabSz="900113">
              <a:defRPr sz="1200" b="0"/>
            </a:lvl1pPr>
          </a:lstStyle>
          <a:p>
            <a:pPr>
              <a:defRPr/>
            </a:pPr>
            <a:endParaRPr lang="ru-RU" altLang="ru-RU"/>
          </a:p>
        </p:txBody>
      </p:sp>
      <p:sp>
        <p:nvSpPr>
          <p:cNvPr id="26627" name="Rectangle 3"/>
          <p:cNvSpPr>
            <a:spLocks noGrp="1" noChangeArrowheads="1"/>
          </p:cNvSpPr>
          <p:nvPr>
            <p:ph type="dt" idx="1"/>
          </p:nvPr>
        </p:nvSpPr>
        <p:spPr bwMode="auto">
          <a:xfrm>
            <a:off x="3767138" y="0"/>
            <a:ext cx="2881312"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959" tIns="44979" rIns="89959" bIns="44979" numCol="1" anchor="t" anchorCtr="0" compatLnSpc="1">
            <a:prstTxWarp prst="textNoShape">
              <a:avLst/>
            </a:prstTxWarp>
          </a:bodyPr>
          <a:lstStyle>
            <a:lvl1pPr algn="r" defTabSz="900113">
              <a:defRPr sz="1200" b="0"/>
            </a:lvl1pPr>
          </a:lstStyle>
          <a:p>
            <a:pPr>
              <a:defRPr/>
            </a:pPr>
            <a:endParaRPr lang="ru-RU" altLang="ru-RU"/>
          </a:p>
        </p:txBody>
      </p:sp>
      <p:sp>
        <p:nvSpPr>
          <p:cNvPr id="45060" name="Rectangle 4"/>
          <p:cNvSpPr>
            <a:spLocks noGrp="1" noRot="1" noChangeAspect="1" noChangeArrowheads="1" noTextEdit="1"/>
          </p:cNvSpPr>
          <p:nvPr>
            <p:ph type="sldImg" idx="2"/>
          </p:nvPr>
        </p:nvSpPr>
        <p:spPr bwMode="auto">
          <a:xfrm>
            <a:off x="871538" y="735013"/>
            <a:ext cx="4905375" cy="367823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6629" name="Rectangle 5"/>
          <p:cNvSpPr>
            <a:spLocks noGrp="1" noChangeArrowheads="1"/>
          </p:cNvSpPr>
          <p:nvPr>
            <p:ph type="body" sz="quarter" idx="3"/>
          </p:nvPr>
        </p:nvSpPr>
        <p:spPr bwMode="auto">
          <a:xfrm>
            <a:off x="885825" y="4657725"/>
            <a:ext cx="4876800" cy="441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959" tIns="44979" rIns="89959" bIns="44979" numCol="1" anchor="t" anchorCtr="0" compatLnSpc="1">
            <a:prstTxWarp prst="textNoShape">
              <a:avLst/>
            </a:prstTxWarp>
          </a:bodyPr>
          <a:lstStyle/>
          <a:p>
            <a:pPr lvl="0"/>
            <a:r>
              <a:rPr lang="ru-RU" altLang="ru-RU" noProof="0" smtClean="0"/>
              <a:t>Щелчок правит образец текста</a:t>
            </a:r>
          </a:p>
          <a:p>
            <a:pPr lvl="1"/>
            <a:r>
              <a:rPr lang="ru-RU" altLang="ru-RU" noProof="0" smtClean="0"/>
              <a:t>Второй уровень</a:t>
            </a:r>
          </a:p>
          <a:p>
            <a:pPr lvl="2"/>
            <a:r>
              <a:rPr lang="ru-RU" altLang="ru-RU" noProof="0" smtClean="0"/>
              <a:t>Третий уровень</a:t>
            </a:r>
          </a:p>
          <a:p>
            <a:pPr lvl="3"/>
            <a:r>
              <a:rPr lang="ru-RU" altLang="ru-RU" noProof="0" smtClean="0"/>
              <a:t>Четвертый уровень</a:t>
            </a:r>
          </a:p>
          <a:p>
            <a:pPr lvl="4"/>
            <a:r>
              <a:rPr lang="ru-RU" altLang="ru-RU" noProof="0" smtClean="0"/>
              <a:t>Пятый уровень</a:t>
            </a:r>
          </a:p>
        </p:txBody>
      </p:sp>
      <p:sp>
        <p:nvSpPr>
          <p:cNvPr id="26630" name="Rectangle 6"/>
          <p:cNvSpPr>
            <a:spLocks noGrp="1" noChangeArrowheads="1"/>
          </p:cNvSpPr>
          <p:nvPr>
            <p:ph type="ftr" sz="quarter" idx="4"/>
          </p:nvPr>
        </p:nvSpPr>
        <p:spPr bwMode="auto">
          <a:xfrm>
            <a:off x="0" y="9315450"/>
            <a:ext cx="2881313"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959" tIns="44979" rIns="89959" bIns="44979" numCol="1" anchor="b" anchorCtr="0" compatLnSpc="1">
            <a:prstTxWarp prst="textNoShape">
              <a:avLst/>
            </a:prstTxWarp>
          </a:bodyPr>
          <a:lstStyle>
            <a:lvl1pPr defTabSz="900113">
              <a:defRPr sz="1200" b="0"/>
            </a:lvl1pPr>
          </a:lstStyle>
          <a:p>
            <a:pPr>
              <a:defRPr/>
            </a:pPr>
            <a:endParaRPr lang="ru-RU" altLang="ru-RU"/>
          </a:p>
        </p:txBody>
      </p:sp>
      <p:sp>
        <p:nvSpPr>
          <p:cNvPr id="26631" name="Rectangle 7"/>
          <p:cNvSpPr>
            <a:spLocks noGrp="1" noChangeArrowheads="1"/>
          </p:cNvSpPr>
          <p:nvPr>
            <p:ph type="sldNum" sz="quarter" idx="5"/>
          </p:nvPr>
        </p:nvSpPr>
        <p:spPr bwMode="auto">
          <a:xfrm>
            <a:off x="3767138" y="9315450"/>
            <a:ext cx="2881312"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959" tIns="44979" rIns="89959" bIns="44979" numCol="1" anchor="b" anchorCtr="0" compatLnSpc="1">
            <a:prstTxWarp prst="textNoShape">
              <a:avLst/>
            </a:prstTxWarp>
          </a:bodyPr>
          <a:lstStyle>
            <a:lvl1pPr algn="r" defTabSz="900113">
              <a:defRPr sz="1200" b="0"/>
            </a:lvl1pPr>
          </a:lstStyle>
          <a:p>
            <a:pPr>
              <a:defRPr/>
            </a:pPr>
            <a:fld id="{F6B35178-127A-4645-9BF6-4A31C9CAF1F1}" type="slidenum">
              <a:rPr lang="ru-RU" altLang="ru-RU"/>
              <a:pPr>
                <a:defRPr/>
              </a:pPr>
              <a:t>‹#›</a:t>
            </a:fld>
            <a:endParaRPr lang="ru-RU" altLang="ru-RU"/>
          </a:p>
        </p:txBody>
      </p:sp>
    </p:spTree>
    <p:extLst>
      <p:ext uri="{BB962C8B-B14F-4D97-AF65-F5344CB8AC3E}">
        <p14:creationId xmlns:p14="http://schemas.microsoft.com/office/powerpoint/2010/main" val="15145968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indent="450215" algn="just">
              <a:lnSpc>
                <a:spcPts val="1970"/>
              </a:lnSpc>
              <a:spcBef>
                <a:spcPts val="2100"/>
              </a:spcBef>
              <a:spcAft>
                <a:spcPts val="0"/>
              </a:spcAft>
            </a:pPr>
            <a:r>
              <a:rPr lang="ru-RU" sz="1200" dirty="0" smtClean="0">
                <a:solidFill>
                  <a:srgbClr val="0033CC"/>
                </a:solidFill>
                <a:effectLst/>
                <a:latin typeface="Times New Roman" panose="02020603050405020304" pitchFamily="18" charset="0"/>
                <a:ea typeface="Book Antiqua" panose="02040602050305030304" pitchFamily="18" charset="0"/>
                <a:cs typeface="Book Antiqua" panose="02040602050305030304" pitchFamily="18" charset="0"/>
              </a:rPr>
              <a:t>Нотация </a:t>
            </a:r>
            <a:r>
              <a:rPr lang="en-US" sz="1200" dirty="0" smtClean="0">
                <a:solidFill>
                  <a:srgbClr val="0033CC"/>
                </a:solidFill>
                <a:effectLst/>
                <a:latin typeface="Times New Roman" panose="02020603050405020304" pitchFamily="18" charset="0"/>
                <a:ea typeface="Book Antiqua" panose="02040602050305030304" pitchFamily="18" charset="0"/>
                <a:cs typeface="Book Antiqua" panose="02040602050305030304" pitchFamily="18" charset="0"/>
              </a:rPr>
              <a:t>BPMN</a:t>
            </a:r>
            <a:r>
              <a:rPr lang="ru-RU" sz="1200" dirty="0" smtClean="0">
                <a:solidFill>
                  <a:srgbClr val="0033CC"/>
                </a:solidFill>
                <a:effectLst/>
                <a:latin typeface="Times New Roman" panose="02020603050405020304" pitchFamily="18" charset="0"/>
                <a:ea typeface="Book Antiqua" panose="02040602050305030304" pitchFamily="18" charset="0"/>
                <a:cs typeface="Book Antiqua" panose="02040602050305030304" pitchFamily="18" charset="0"/>
              </a:rPr>
              <a:t> 2.0 является одновременно средством графического визуального моделирования бизнес-процессов и языком создания исполняемой модели бизнес-процесса.</a:t>
            </a:r>
            <a:r>
              <a:rPr lang="ru-RU" sz="1200" dirty="0" smtClean="0">
                <a:effectLst/>
                <a:latin typeface="Times New Roman" panose="02020603050405020304" pitchFamily="18" charset="0"/>
                <a:ea typeface="Book Antiqua" panose="02040602050305030304" pitchFamily="18" charset="0"/>
                <a:cs typeface="Book Antiqua" panose="02040602050305030304" pitchFamily="18" charset="0"/>
              </a:rPr>
              <a:t> Основным преимуществом данной нотации является то, что она ориентирована на широкий круг специалистов, вовлеченных в описание и автоматизацию бизнес-процессов: начиная с аналитиков и разработчиков и заканчивая экспертами предметной области. </a:t>
            </a:r>
            <a:endParaRPr lang="ru-RU" sz="1200" dirty="0" smtClean="0">
              <a:effectLst/>
              <a:latin typeface="Book Antiqua" panose="02040602050305030304" pitchFamily="18" charset="0"/>
              <a:ea typeface="Book Antiqua" panose="02040602050305030304" pitchFamily="18" charset="0"/>
              <a:cs typeface="Book Antiqua" panose="02040602050305030304" pitchFamily="18" charset="0"/>
            </a:endParaRPr>
          </a:p>
          <a:p>
            <a:pPr indent="450215" algn="just">
              <a:lnSpc>
                <a:spcPts val="1970"/>
              </a:lnSpc>
              <a:spcBef>
                <a:spcPts val="2100"/>
              </a:spcBef>
              <a:spcAft>
                <a:spcPts val="0"/>
              </a:spcAft>
            </a:pPr>
            <a:r>
              <a:rPr lang="ru-RU" sz="1200" dirty="0" smtClean="0">
                <a:solidFill>
                  <a:srgbClr val="0033CC"/>
                </a:solidFill>
                <a:effectLst/>
                <a:latin typeface="Times New Roman" panose="02020603050405020304" pitchFamily="18" charset="0"/>
                <a:ea typeface="Book Antiqua" panose="02040602050305030304" pitchFamily="18" charset="0"/>
                <a:cs typeface="Book Antiqua" panose="02040602050305030304" pitchFamily="18" charset="0"/>
              </a:rPr>
              <a:t>Нотация позволяет создавать диаграммы процессов на различных уровнях абстракции: от концептуальных моделей взаимодействия участников процессов (в том числе контрагентов) до технических схем, которые содержат всю необходимую информацию о том, как выполняется процесс.</a:t>
            </a:r>
            <a:endParaRPr lang="ru-RU" sz="1200" dirty="0" smtClean="0">
              <a:effectLst/>
              <a:latin typeface="Book Antiqua" panose="02040602050305030304" pitchFamily="18" charset="0"/>
              <a:ea typeface="Book Antiqua" panose="02040602050305030304" pitchFamily="18" charset="0"/>
              <a:cs typeface="Book Antiqua" panose="02040602050305030304" pitchFamily="18" charset="0"/>
            </a:endParaRPr>
          </a:p>
          <a:p>
            <a:pPr indent="450215" algn="just">
              <a:lnSpc>
                <a:spcPts val="1970"/>
              </a:lnSpc>
              <a:spcBef>
                <a:spcPts val="2100"/>
              </a:spcBef>
              <a:spcAft>
                <a:spcPts val="0"/>
              </a:spcAft>
            </a:pPr>
            <a:r>
              <a:rPr lang="ru-RU" sz="1200" dirty="0" smtClean="0">
                <a:effectLst/>
                <a:latin typeface="Times New Roman" panose="02020603050405020304" pitchFamily="18" charset="0"/>
                <a:ea typeface="Book Antiqua" panose="02040602050305030304" pitchFamily="18" charset="0"/>
                <a:cs typeface="Book Antiqua" panose="02040602050305030304" pitchFamily="18" charset="0"/>
              </a:rPr>
              <a:t>Нотация </a:t>
            </a:r>
            <a:r>
              <a:rPr lang="en-US" sz="1200" dirty="0" smtClean="0">
                <a:effectLst/>
                <a:latin typeface="Times New Roman" panose="02020603050405020304" pitchFamily="18" charset="0"/>
                <a:ea typeface="Book Antiqua" panose="02040602050305030304" pitchFamily="18" charset="0"/>
                <a:cs typeface="Book Antiqua" panose="02040602050305030304" pitchFamily="18" charset="0"/>
              </a:rPr>
              <a:t>BPMN</a:t>
            </a:r>
            <a:r>
              <a:rPr lang="ru-RU" sz="1200" dirty="0" smtClean="0">
                <a:effectLst/>
                <a:latin typeface="Times New Roman" panose="02020603050405020304" pitchFamily="18" charset="0"/>
                <a:ea typeface="Book Antiqua" panose="02040602050305030304" pitchFamily="18" charset="0"/>
                <a:cs typeface="Book Antiqua" panose="02040602050305030304" pitchFamily="18" charset="0"/>
              </a:rPr>
              <a:t> относится к классу индустриальных стандартов Она </a:t>
            </a:r>
            <a:r>
              <a:rPr lang="ru-RU" sz="1200" dirty="0" smtClean="0">
                <a:solidFill>
                  <a:srgbClr val="0033CC"/>
                </a:solidFill>
                <a:effectLst/>
                <a:latin typeface="Times New Roman" panose="02020603050405020304" pitchFamily="18" charset="0"/>
                <a:ea typeface="Book Antiqua" panose="02040602050305030304" pitchFamily="18" charset="0"/>
                <a:cs typeface="Book Antiqua" panose="02040602050305030304" pitchFamily="18" charset="0"/>
              </a:rPr>
              <a:t>разработана общественной организацией </a:t>
            </a:r>
            <a:r>
              <a:rPr lang="en-US" sz="1200" dirty="0" smtClean="0">
                <a:solidFill>
                  <a:srgbClr val="0033CC"/>
                </a:solidFill>
                <a:effectLst/>
                <a:latin typeface="Times New Roman" panose="02020603050405020304" pitchFamily="18" charset="0"/>
                <a:ea typeface="Book Antiqua" panose="02040602050305030304" pitchFamily="18" charset="0"/>
                <a:cs typeface="Book Antiqua" panose="02040602050305030304" pitchFamily="18" charset="0"/>
              </a:rPr>
              <a:t>Object Management Group</a:t>
            </a:r>
            <a:r>
              <a:rPr lang="ru-RU" sz="1200" dirty="0" smtClean="0">
                <a:effectLst/>
                <a:latin typeface="Times New Roman" panose="02020603050405020304" pitchFamily="18" charset="0"/>
                <a:ea typeface="Book Antiqua" panose="02040602050305030304" pitchFamily="18" charset="0"/>
                <a:cs typeface="Book Antiqua" panose="02040602050305030304" pitchFamily="18" charset="0"/>
              </a:rPr>
              <a:t> и утверждена общим решением лидеров ИТ рынка. </a:t>
            </a:r>
            <a:r>
              <a:rPr lang="ru-RU" sz="1200" dirty="0" smtClean="0">
                <a:solidFill>
                  <a:srgbClr val="0033CC"/>
                </a:solidFill>
                <a:effectLst/>
                <a:latin typeface="Times New Roman" panose="02020603050405020304" pitchFamily="18" charset="0"/>
                <a:ea typeface="Book Antiqua" panose="02040602050305030304" pitchFamily="18" charset="0"/>
                <a:cs typeface="Book Antiqua" panose="02040602050305030304" pitchFamily="18" charset="0"/>
              </a:rPr>
              <a:t>Статус индустриального стандарта означает, что она носит рекомендательный, а не обязательный характер,</a:t>
            </a:r>
            <a:r>
              <a:rPr lang="ru-RU" sz="1200" dirty="0" smtClean="0">
                <a:effectLst/>
                <a:latin typeface="Times New Roman" panose="02020603050405020304" pitchFamily="18" charset="0"/>
                <a:ea typeface="Book Antiqua" panose="02040602050305030304" pitchFamily="18" charset="0"/>
                <a:cs typeface="Book Antiqua" panose="02040602050305030304" pitchFamily="18" charset="0"/>
              </a:rPr>
              <a:t> однако высокий статус организации разработчика, его независимость от конкретного производителя и поддержка лидеров компьютерной индустрии обеспечивают </a:t>
            </a:r>
            <a:r>
              <a:rPr lang="en-US" sz="1200" dirty="0" smtClean="0">
                <a:effectLst/>
                <a:latin typeface="Times New Roman" panose="02020603050405020304" pitchFamily="18" charset="0"/>
                <a:ea typeface="Book Antiqua" panose="02040602050305030304" pitchFamily="18" charset="0"/>
                <a:cs typeface="Book Antiqua" panose="02040602050305030304" pitchFamily="18" charset="0"/>
              </a:rPr>
              <a:t>BPMN</a:t>
            </a:r>
            <a:r>
              <a:rPr lang="ru-RU" sz="1200" dirty="0" smtClean="0">
                <a:effectLst/>
                <a:latin typeface="Times New Roman" panose="02020603050405020304" pitchFamily="18" charset="0"/>
                <a:ea typeface="Book Antiqua" panose="02040602050305030304" pitchFamily="18" charset="0"/>
                <a:cs typeface="Book Antiqua" panose="02040602050305030304" pitchFamily="18" charset="0"/>
              </a:rPr>
              <a:t> широкое распространение. В настоящее время актуальной является вторая версия стандарта, которая реализована в большинстве продуктов для моделирования и управления бизнес-процессами, присутствующими на рынке.</a:t>
            </a:r>
          </a:p>
          <a:p>
            <a:r>
              <a:rPr lang="ru-RU" sz="1200" kern="1200" dirty="0" smtClean="0">
                <a:solidFill>
                  <a:schemeClr val="tx1"/>
                </a:solidFill>
                <a:effectLst/>
                <a:latin typeface="Times New Roman" panose="02020603050405020304" pitchFamily="18" charset="0"/>
                <a:ea typeface="+mn-ea"/>
                <a:cs typeface="+mn-cs"/>
              </a:rPr>
              <a:t>Нотация </a:t>
            </a:r>
            <a:r>
              <a:rPr lang="en-US" sz="1200" kern="1200" dirty="0" smtClean="0">
                <a:solidFill>
                  <a:schemeClr val="tx1"/>
                </a:solidFill>
                <a:effectLst/>
                <a:latin typeface="Times New Roman" panose="02020603050405020304" pitchFamily="18" charset="0"/>
                <a:ea typeface="+mn-ea"/>
                <a:cs typeface="+mn-cs"/>
              </a:rPr>
              <a:t>BPMN</a:t>
            </a:r>
            <a:r>
              <a:rPr lang="ru-RU" sz="1200" kern="1200" dirty="0" smtClean="0">
                <a:solidFill>
                  <a:schemeClr val="tx1"/>
                </a:solidFill>
                <a:effectLst/>
                <a:latin typeface="Times New Roman" panose="02020603050405020304" pitchFamily="18" charset="0"/>
                <a:ea typeface="+mn-ea"/>
                <a:cs typeface="+mn-cs"/>
              </a:rPr>
              <a:t> одновременно конкурирует и взаимно дополняет язык описания бизнес-процессов </a:t>
            </a:r>
            <a:r>
              <a:rPr lang="en-US" sz="1200" kern="1200" dirty="0" smtClean="0">
                <a:solidFill>
                  <a:schemeClr val="tx1"/>
                </a:solidFill>
                <a:effectLst/>
                <a:latin typeface="Times New Roman" panose="02020603050405020304" pitchFamily="18" charset="0"/>
                <a:ea typeface="+mn-ea"/>
                <a:cs typeface="+mn-cs"/>
              </a:rPr>
              <a:t>WS</a:t>
            </a:r>
            <a:r>
              <a:rPr lang="ru-RU" sz="1200" kern="1200" dirty="0" smtClean="0">
                <a:solidFill>
                  <a:schemeClr val="tx1"/>
                </a:solidFill>
                <a:effectLst/>
                <a:latin typeface="Times New Roman" panose="02020603050405020304" pitchFamily="18" charset="0"/>
                <a:ea typeface="+mn-ea"/>
                <a:cs typeface="+mn-cs"/>
              </a:rPr>
              <a:t>-</a:t>
            </a:r>
            <a:r>
              <a:rPr lang="en-US" sz="1200" kern="1200" dirty="0" smtClean="0">
                <a:solidFill>
                  <a:schemeClr val="tx1"/>
                </a:solidFill>
                <a:effectLst/>
                <a:latin typeface="Times New Roman" panose="02020603050405020304" pitchFamily="18" charset="0"/>
                <a:ea typeface="+mn-ea"/>
                <a:cs typeface="+mn-cs"/>
              </a:rPr>
              <a:t>BPEL</a:t>
            </a:r>
            <a:r>
              <a:rPr lang="ru-RU" sz="1200" kern="1200" dirty="0" smtClean="0">
                <a:solidFill>
                  <a:schemeClr val="tx1"/>
                </a:solidFill>
                <a:effectLst/>
                <a:latin typeface="Times New Roman" panose="02020603050405020304" pitchFamily="18" charset="0"/>
                <a:ea typeface="+mn-ea"/>
                <a:cs typeface="+mn-cs"/>
              </a:rPr>
              <a:t>. Первоначально два стандарта предназначались для решения одной задачи описать работу участников процесса. Язык </a:t>
            </a:r>
            <a:r>
              <a:rPr lang="en-US" sz="1200" kern="1200" dirty="0" smtClean="0">
                <a:solidFill>
                  <a:schemeClr val="tx1"/>
                </a:solidFill>
                <a:effectLst/>
                <a:latin typeface="Times New Roman" panose="02020603050405020304" pitchFamily="18" charset="0"/>
                <a:ea typeface="+mn-ea"/>
                <a:cs typeface="+mn-cs"/>
              </a:rPr>
              <a:t>WS</a:t>
            </a:r>
            <a:r>
              <a:rPr lang="ru-RU" sz="1200" kern="1200" dirty="0" smtClean="0">
                <a:solidFill>
                  <a:schemeClr val="tx1"/>
                </a:solidFill>
                <a:effectLst/>
                <a:latin typeface="Times New Roman" panose="02020603050405020304" pitchFamily="18" charset="0"/>
                <a:ea typeface="+mn-ea"/>
                <a:cs typeface="+mn-cs"/>
              </a:rPr>
              <a:t>-</a:t>
            </a:r>
            <a:r>
              <a:rPr lang="en-US" sz="1200" kern="1200" dirty="0" smtClean="0">
                <a:solidFill>
                  <a:schemeClr val="tx1"/>
                </a:solidFill>
                <a:effectLst/>
                <a:latin typeface="Times New Roman" panose="02020603050405020304" pitchFamily="18" charset="0"/>
                <a:ea typeface="+mn-ea"/>
                <a:cs typeface="+mn-cs"/>
              </a:rPr>
              <a:t>BPEL</a:t>
            </a:r>
            <a:r>
              <a:rPr lang="ru-RU" sz="1200" kern="1200" dirty="0" smtClean="0">
                <a:solidFill>
                  <a:schemeClr val="tx1"/>
                </a:solidFill>
                <a:effectLst/>
                <a:latin typeface="Times New Roman" panose="02020603050405020304" pitchFamily="18" charset="0"/>
                <a:ea typeface="+mn-ea"/>
                <a:cs typeface="+mn-cs"/>
              </a:rPr>
              <a:t> так же имеет статус индустриального стандарта. Он рассматривает операцию, выполняемую сотрудником, как сервис, в его крайнем проявлении как веб-сервис, а весь процесс, как последовательность вызовов сервисов (веб-сервисов). Такой способ описания удобен для реализации хорошо формализованных процессов, в которых не участвуют люди. Например, при выставлении счета клиенту телекоммуникационной компанией необходимо наладить взаимодействие между коммутатором, который хранит реальную длительность разговоров клиента и </a:t>
            </a:r>
            <a:r>
              <a:rPr lang="ru-RU" sz="1200" kern="1200" dirty="0" err="1" smtClean="0">
                <a:solidFill>
                  <a:schemeClr val="tx1"/>
                </a:solidFill>
                <a:effectLst/>
                <a:latin typeface="Times New Roman" panose="02020603050405020304" pitchFamily="18" charset="0"/>
                <a:ea typeface="+mn-ea"/>
                <a:cs typeface="+mn-cs"/>
              </a:rPr>
              <a:t>биллинговой</a:t>
            </a:r>
            <a:r>
              <a:rPr lang="ru-RU" sz="1200" kern="1200" dirty="0" smtClean="0">
                <a:solidFill>
                  <a:schemeClr val="tx1"/>
                </a:solidFill>
                <a:effectLst/>
                <a:latin typeface="Times New Roman" panose="02020603050405020304" pitchFamily="18" charset="0"/>
                <a:ea typeface="+mn-ea"/>
                <a:cs typeface="+mn-cs"/>
              </a:rPr>
              <a:t> системой, которая должна подсчитать общую стоимость звонков. Взаимодействие двух систем происходит с использованием веб-сервисов, интерактивное взаимодействие с участниками не требуется, поэтому этот процесс может быть легко описан на </a:t>
            </a:r>
            <a:r>
              <a:rPr lang="en-US" sz="1200" kern="1200" dirty="0" smtClean="0">
                <a:solidFill>
                  <a:schemeClr val="tx1"/>
                </a:solidFill>
                <a:effectLst/>
                <a:latin typeface="Times New Roman" panose="02020603050405020304" pitchFamily="18" charset="0"/>
                <a:ea typeface="+mn-ea"/>
                <a:cs typeface="+mn-cs"/>
              </a:rPr>
              <a:t>WS</a:t>
            </a:r>
            <a:r>
              <a:rPr lang="ru-RU" sz="1200" kern="1200" dirty="0" smtClean="0">
                <a:solidFill>
                  <a:schemeClr val="tx1"/>
                </a:solidFill>
                <a:effectLst/>
                <a:latin typeface="Times New Roman" panose="02020603050405020304" pitchFamily="18" charset="0"/>
                <a:ea typeface="+mn-ea"/>
                <a:cs typeface="+mn-cs"/>
              </a:rPr>
              <a:t>-</a:t>
            </a:r>
            <a:r>
              <a:rPr lang="en-US" sz="1200" kern="1200" dirty="0" smtClean="0">
                <a:solidFill>
                  <a:schemeClr val="tx1"/>
                </a:solidFill>
                <a:effectLst/>
                <a:latin typeface="Times New Roman" panose="02020603050405020304" pitchFamily="18" charset="0"/>
                <a:ea typeface="+mn-ea"/>
                <a:cs typeface="+mn-cs"/>
              </a:rPr>
              <a:t>BPEL</a:t>
            </a:r>
            <a:r>
              <a:rPr lang="ru-RU" sz="1200" kern="1200" dirty="0" smtClean="0">
                <a:solidFill>
                  <a:schemeClr val="tx1"/>
                </a:solidFill>
                <a:effectLst/>
                <a:latin typeface="Times New Roman" panose="02020603050405020304" pitchFamily="18" charset="0"/>
                <a:ea typeface="+mn-ea"/>
                <a:cs typeface="+mn-cs"/>
              </a:rPr>
              <a:t>. Но, если в ходе процесса необходимо решение человека, такой способ описания становится менее удобен для моделирования. В последнее время наметилась тенденция интеграции обеих спецификаций, в частности модель, созданная в нотации </a:t>
            </a:r>
            <a:r>
              <a:rPr lang="en-US" sz="1200" kern="1200" dirty="0" smtClean="0">
                <a:solidFill>
                  <a:schemeClr val="tx1"/>
                </a:solidFill>
                <a:effectLst/>
                <a:latin typeface="Times New Roman" panose="02020603050405020304" pitchFamily="18" charset="0"/>
                <a:ea typeface="+mn-ea"/>
                <a:cs typeface="+mn-cs"/>
              </a:rPr>
              <a:t>BPMN</a:t>
            </a:r>
            <a:r>
              <a:rPr lang="ru-RU" sz="1200" kern="1200" dirty="0" smtClean="0">
                <a:solidFill>
                  <a:schemeClr val="tx1"/>
                </a:solidFill>
                <a:effectLst/>
                <a:latin typeface="Times New Roman" panose="02020603050405020304" pitchFamily="18" charset="0"/>
                <a:ea typeface="+mn-ea"/>
                <a:cs typeface="+mn-cs"/>
              </a:rPr>
              <a:t>, может быть преобразована для последующего исполнения в формат языка </a:t>
            </a:r>
            <a:r>
              <a:rPr lang="en-US" sz="1200" kern="1200" dirty="0" smtClean="0">
                <a:solidFill>
                  <a:schemeClr val="tx1"/>
                </a:solidFill>
                <a:effectLst/>
                <a:latin typeface="Times New Roman" panose="02020603050405020304" pitchFamily="18" charset="0"/>
                <a:ea typeface="+mn-ea"/>
                <a:cs typeface="+mn-cs"/>
              </a:rPr>
              <a:t>WS</a:t>
            </a:r>
            <a:r>
              <a:rPr lang="ru-RU" sz="1200" kern="1200" dirty="0" smtClean="0">
                <a:solidFill>
                  <a:schemeClr val="tx1"/>
                </a:solidFill>
                <a:effectLst/>
                <a:latin typeface="Times New Roman" panose="02020603050405020304" pitchFamily="18" charset="0"/>
                <a:ea typeface="+mn-ea"/>
                <a:cs typeface="+mn-cs"/>
              </a:rPr>
              <a:t>-</a:t>
            </a:r>
            <a:r>
              <a:rPr lang="en-US" sz="1200" kern="1200" dirty="0" smtClean="0">
                <a:solidFill>
                  <a:schemeClr val="tx1"/>
                </a:solidFill>
                <a:effectLst/>
                <a:latin typeface="Times New Roman" panose="02020603050405020304" pitchFamily="18" charset="0"/>
                <a:ea typeface="+mn-ea"/>
                <a:cs typeface="+mn-cs"/>
              </a:rPr>
              <a:t>BPEL</a:t>
            </a:r>
            <a:r>
              <a:rPr lang="ru-RU" sz="1200" kern="1200" dirty="0" smtClean="0">
                <a:solidFill>
                  <a:schemeClr val="tx1"/>
                </a:solidFill>
                <a:effectLst/>
                <a:latin typeface="Times New Roman" panose="02020603050405020304" pitchFamily="18" charset="0"/>
                <a:ea typeface="+mn-ea"/>
                <a:cs typeface="+mn-cs"/>
              </a:rPr>
              <a:t>. Такое преобразование стало частью спецификации </a:t>
            </a:r>
            <a:r>
              <a:rPr lang="en-US" sz="1200" kern="1200" dirty="0" smtClean="0">
                <a:solidFill>
                  <a:schemeClr val="tx1"/>
                </a:solidFill>
                <a:effectLst/>
                <a:latin typeface="Times New Roman" panose="02020603050405020304" pitchFamily="18" charset="0"/>
                <a:ea typeface="+mn-ea"/>
                <a:cs typeface="+mn-cs"/>
              </a:rPr>
              <a:t>BPMN</a:t>
            </a:r>
            <a:r>
              <a:rPr lang="ru-RU" sz="1200" kern="1200" dirty="0" smtClean="0">
                <a:solidFill>
                  <a:schemeClr val="tx1"/>
                </a:solidFill>
                <a:effectLst/>
                <a:latin typeface="Times New Roman" panose="02020603050405020304" pitchFamily="18" charset="0"/>
                <a:ea typeface="+mn-ea"/>
                <a:cs typeface="+mn-cs"/>
              </a:rPr>
              <a:t> 2.0 подготовленной </a:t>
            </a:r>
            <a:r>
              <a:rPr lang="en-US" sz="1200" kern="1200" dirty="0" smtClean="0">
                <a:solidFill>
                  <a:schemeClr val="tx1"/>
                </a:solidFill>
                <a:effectLst/>
                <a:latin typeface="Times New Roman" panose="02020603050405020304" pitchFamily="18" charset="0"/>
                <a:ea typeface="+mn-ea"/>
                <a:cs typeface="+mn-cs"/>
              </a:rPr>
              <a:t>OMG</a:t>
            </a:r>
            <a:r>
              <a:rPr lang="ru-RU" sz="1200" kern="1200" dirty="0" smtClean="0">
                <a:solidFill>
                  <a:schemeClr val="tx1"/>
                </a:solidFill>
                <a:effectLst/>
                <a:latin typeface="Times New Roman" panose="02020603050405020304" pitchFamily="18" charset="0"/>
                <a:ea typeface="+mn-ea"/>
                <a:cs typeface="+mn-cs"/>
              </a:rPr>
              <a:t>, о которой пойдет речь далее.</a:t>
            </a:r>
          </a:p>
          <a:p>
            <a:r>
              <a:rPr lang="ru-RU" sz="1200" kern="1200" dirty="0" smtClean="0">
                <a:solidFill>
                  <a:schemeClr val="tx1"/>
                </a:solidFill>
                <a:effectLst/>
                <a:latin typeface="Times New Roman" panose="02020603050405020304" pitchFamily="18" charset="0"/>
                <a:ea typeface="+mn-ea"/>
                <a:cs typeface="+mn-cs"/>
              </a:rPr>
              <a:t>Язык моделирования имеет свой </a:t>
            </a:r>
            <a:r>
              <a:rPr lang="ru-RU" sz="1200" b="1" kern="1200" dirty="0" smtClean="0">
                <a:solidFill>
                  <a:schemeClr val="tx1"/>
                </a:solidFill>
                <a:effectLst/>
                <a:latin typeface="Times New Roman" panose="02020603050405020304" pitchFamily="18" charset="0"/>
                <a:ea typeface="+mn-ea"/>
                <a:cs typeface="+mn-cs"/>
              </a:rPr>
              <a:t>синтаксис </a:t>
            </a:r>
            <a:r>
              <a:rPr lang="ru-RU" sz="1200" kern="1200" dirty="0" smtClean="0">
                <a:solidFill>
                  <a:schemeClr val="tx1"/>
                </a:solidFill>
                <a:effectLst/>
                <a:latin typeface="Times New Roman" panose="02020603050405020304" pitchFamily="18" charset="0"/>
                <a:ea typeface="+mn-ea"/>
                <a:cs typeface="+mn-cs"/>
              </a:rPr>
              <a:t>(условные обозначения различных элементов и правила их сочетания) и </a:t>
            </a:r>
            <a:r>
              <a:rPr lang="ru-RU" sz="1200" b="1" kern="1200" dirty="0" smtClean="0">
                <a:solidFill>
                  <a:schemeClr val="tx1"/>
                </a:solidFill>
                <a:effectLst/>
                <a:latin typeface="Times New Roman" panose="02020603050405020304" pitchFamily="18" charset="0"/>
                <a:ea typeface="+mn-ea"/>
                <a:cs typeface="+mn-cs"/>
              </a:rPr>
              <a:t>семантику </a:t>
            </a:r>
            <a:r>
              <a:rPr lang="ru-RU" sz="1200" kern="1200" dirty="0" smtClean="0">
                <a:solidFill>
                  <a:schemeClr val="tx1"/>
                </a:solidFill>
                <a:effectLst/>
                <a:latin typeface="Times New Roman" panose="02020603050405020304" pitchFamily="18" charset="0"/>
                <a:ea typeface="+mn-ea"/>
                <a:cs typeface="+mn-cs"/>
              </a:rPr>
              <a:t>(правила толкования моделей и их элементов). </a:t>
            </a:r>
            <a:r>
              <a:rPr lang="ru-RU" sz="1200" b="1" kern="1200" dirty="0" smtClean="0">
                <a:solidFill>
                  <a:schemeClr val="tx1"/>
                </a:solidFill>
                <a:effectLst/>
                <a:latin typeface="Times New Roman" panose="02020603050405020304" pitchFamily="18" charset="0"/>
                <a:ea typeface="+mn-ea"/>
                <a:cs typeface="+mn-cs"/>
              </a:rPr>
              <a:t>Семантика нотации </a:t>
            </a:r>
            <a:r>
              <a:rPr lang="en-US" sz="1200" b="1" kern="1200" dirty="0" smtClean="0">
                <a:solidFill>
                  <a:schemeClr val="tx1"/>
                </a:solidFill>
                <a:effectLst/>
                <a:latin typeface="Times New Roman" panose="02020603050405020304" pitchFamily="18" charset="0"/>
                <a:ea typeface="+mn-ea"/>
                <a:cs typeface="+mn-cs"/>
              </a:rPr>
              <a:t>BPMN </a:t>
            </a:r>
            <a:r>
              <a:rPr lang="ru-RU" sz="1200" kern="1200" dirty="0" smtClean="0">
                <a:solidFill>
                  <a:schemeClr val="tx1"/>
                </a:solidFill>
                <a:effectLst/>
                <a:latin typeface="Times New Roman" panose="02020603050405020304" pitchFamily="18" charset="0"/>
                <a:ea typeface="+mn-ea"/>
                <a:cs typeface="+mn-cs"/>
              </a:rPr>
              <a:t>очень важна, поскольку именно она определяет то, как будут исполняться в реальности те графические элементы, которые указаны на схеме процесса.</a:t>
            </a:r>
          </a:p>
          <a:p>
            <a:pPr indent="450215" algn="just">
              <a:lnSpc>
                <a:spcPts val="1970"/>
              </a:lnSpc>
              <a:spcBef>
                <a:spcPts val="2100"/>
              </a:spcBef>
              <a:spcAft>
                <a:spcPts val="0"/>
              </a:spcAft>
            </a:pPr>
            <a:endParaRPr lang="ru-RU" sz="1200" dirty="0" smtClean="0">
              <a:effectLst/>
              <a:latin typeface="Times New Roman" panose="02020603050405020304" pitchFamily="18" charset="0"/>
              <a:ea typeface="Book Antiqua" panose="02040602050305030304" pitchFamily="18" charset="0"/>
              <a:cs typeface="Book Antiqua" panose="02040602050305030304" pitchFamily="18" charset="0"/>
            </a:endParaRPr>
          </a:p>
          <a:p>
            <a:pPr indent="450215" algn="just">
              <a:lnSpc>
                <a:spcPts val="1970"/>
              </a:lnSpc>
              <a:spcBef>
                <a:spcPts val="2100"/>
              </a:spcBef>
              <a:spcAft>
                <a:spcPts val="0"/>
              </a:spcAft>
            </a:pPr>
            <a:endParaRPr lang="ru-RU" sz="1200" dirty="0" smtClean="0">
              <a:effectLst/>
              <a:latin typeface="Book Antiqua" panose="02040602050305030304" pitchFamily="18" charset="0"/>
              <a:ea typeface="Book Antiqua" panose="02040602050305030304" pitchFamily="18" charset="0"/>
              <a:cs typeface="Book Antiqua" panose="02040602050305030304" pitchFamily="18" charset="0"/>
            </a:endParaRPr>
          </a:p>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5</a:t>
            </a:fld>
            <a:endParaRPr lang="ru-RU" altLang="ru-RU"/>
          </a:p>
        </p:txBody>
      </p:sp>
    </p:spTree>
    <p:extLst>
      <p:ext uri="{BB962C8B-B14F-4D97-AF65-F5344CB8AC3E}">
        <p14:creationId xmlns:p14="http://schemas.microsoft.com/office/powerpoint/2010/main" val="1634513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b="1" kern="1200" dirty="0" smtClean="0">
                <a:solidFill>
                  <a:schemeClr val="tx1"/>
                </a:solidFill>
                <a:effectLst/>
                <a:latin typeface="Times New Roman" panose="02020603050405020304" pitchFamily="18" charset="0"/>
                <a:ea typeface="+mn-ea"/>
                <a:cs typeface="+mn-cs"/>
              </a:rPr>
              <a:t>Операции </a:t>
            </a:r>
            <a:r>
              <a:rPr lang="ru-RU" sz="1200" kern="1200" dirty="0" smtClean="0">
                <a:solidFill>
                  <a:schemeClr val="tx1"/>
                </a:solidFill>
                <a:effectLst/>
                <a:latin typeface="Times New Roman" panose="02020603050405020304" pitchFamily="18" charset="0"/>
                <a:ea typeface="+mn-ea"/>
                <a:cs typeface="+mn-cs"/>
              </a:rPr>
              <a:t>процесса бывают </a:t>
            </a:r>
            <a:r>
              <a:rPr lang="ru-RU" sz="1200" i="1" kern="1200" dirty="0" smtClean="0">
                <a:solidFill>
                  <a:schemeClr val="tx1"/>
                </a:solidFill>
                <a:effectLst/>
                <a:latin typeface="Times New Roman" panose="02020603050405020304" pitchFamily="18" charset="0"/>
                <a:ea typeface="+mn-ea"/>
                <a:cs typeface="+mn-cs"/>
              </a:rPr>
              <a:t>элементарными</a:t>
            </a:r>
            <a:r>
              <a:rPr lang="ru-RU" sz="1200" kern="1200" dirty="0" smtClean="0">
                <a:solidFill>
                  <a:schemeClr val="tx1"/>
                </a:solidFill>
                <a:effectLst/>
                <a:latin typeface="Times New Roman" panose="02020603050405020304" pitchFamily="18" charset="0"/>
                <a:ea typeface="+mn-ea"/>
                <a:cs typeface="+mn-cs"/>
              </a:rPr>
              <a:t> и </a:t>
            </a:r>
            <a:r>
              <a:rPr lang="ru-RU" sz="1200" i="1" kern="1200" dirty="0" smtClean="0">
                <a:solidFill>
                  <a:schemeClr val="tx1"/>
                </a:solidFill>
                <a:effectLst/>
                <a:latin typeface="Times New Roman" panose="02020603050405020304" pitchFamily="18" charset="0"/>
                <a:ea typeface="+mn-ea"/>
                <a:cs typeface="+mn-cs"/>
              </a:rPr>
              <a:t>составными</a:t>
            </a:r>
            <a:r>
              <a:rPr lang="ru-RU" sz="1200" kern="1200" dirty="0" smtClean="0">
                <a:solidFill>
                  <a:schemeClr val="tx1"/>
                </a:solidFill>
                <a:effectLst/>
                <a:latin typeface="Times New Roman" panose="02020603050405020304" pitchFamily="18" charset="0"/>
                <a:ea typeface="+mn-ea"/>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i="1" kern="1200" dirty="0" smtClean="0">
                <a:solidFill>
                  <a:schemeClr val="tx1"/>
                </a:solidFill>
                <a:effectLst/>
                <a:latin typeface="Times New Roman" panose="02020603050405020304" pitchFamily="18" charset="0"/>
                <a:ea typeface="+mn-ea"/>
                <a:cs typeface="+mn-cs"/>
              </a:rPr>
              <a:t>Элементарные операции</a:t>
            </a:r>
            <a:r>
              <a:rPr lang="ru-RU" sz="1200" kern="1200" dirty="0" smtClean="0">
                <a:solidFill>
                  <a:schemeClr val="tx1"/>
                </a:solidFill>
                <a:effectLst/>
                <a:latin typeface="Times New Roman" panose="02020603050405020304" pitchFamily="18" charset="0"/>
                <a:ea typeface="+mn-ea"/>
                <a:cs typeface="+mn-cs"/>
              </a:rPr>
              <a:t> </a:t>
            </a:r>
            <a:r>
              <a:rPr lang="ru-RU" sz="1200" kern="1200" dirty="0" err="1" smtClean="0">
                <a:solidFill>
                  <a:schemeClr val="tx1"/>
                </a:solidFill>
                <a:effectLst/>
                <a:latin typeface="Times New Roman" panose="02020603050405020304" pitchFamily="18" charset="0"/>
                <a:ea typeface="+mn-ea"/>
                <a:cs typeface="+mn-cs"/>
              </a:rPr>
              <a:t>м.б</a:t>
            </a:r>
            <a:r>
              <a:rPr lang="ru-RU" sz="1200" kern="1200" dirty="0" smtClean="0">
                <a:solidFill>
                  <a:schemeClr val="tx1"/>
                </a:solidFill>
                <a:effectLst/>
                <a:latin typeface="Times New Roman" panose="02020603050405020304" pitchFamily="18" charset="0"/>
                <a:ea typeface="+mn-ea"/>
                <a:cs typeface="+mn-cs"/>
              </a:rPr>
              <a:t>. поручены одному исполнителю. </a:t>
            </a:r>
          </a:p>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i="1" kern="1200" dirty="0" smtClean="0">
                <a:solidFill>
                  <a:schemeClr val="tx1"/>
                </a:solidFill>
                <a:effectLst/>
                <a:latin typeface="Times New Roman" panose="02020603050405020304" pitchFamily="18" charset="0"/>
                <a:ea typeface="+mn-ea"/>
                <a:cs typeface="+mn-cs"/>
              </a:rPr>
              <a:t>Составные операции</a:t>
            </a:r>
            <a:r>
              <a:rPr lang="ru-RU" sz="1200" kern="1200" dirty="0" smtClean="0">
                <a:solidFill>
                  <a:schemeClr val="tx1"/>
                </a:solidFill>
                <a:effectLst/>
                <a:latin typeface="Times New Roman" panose="02020603050405020304" pitchFamily="18" charset="0"/>
                <a:ea typeface="+mn-ea"/>
                <a:cs typeface="+mn-cs"/>
              </a:rPr>
              <a:t> подразумевают декомпозицию на составляющие их действия низшего порядка. Как правило, детализация составной операции изображается на отдельной диаграмме процесса. Этот тип элементов называется </a:t>
            </a:r>
            <a:r>
              <a:rPr lang="ru-RU" sz="1200" b="1" kern="1200" dirty="0" err="1" smtClean="0">
                <a:solidFill>
                  <a:schemeClr val="tx1"/>
                </a:solidFill>
                <a:effectLst/>
                <a:latin typeface="Times New Roman" panose="02020603050405020304" pitchFamily="18" charset="0"/>
                <a:ea typeface="+mn-ea"/>
                <a:cs typeface="+mn-cs"/>
              </a:rPr>
              <a:t>подпроцесс</a:t>
            </a:r>
            <a:r>
              <a:rPr lang="ru-RU" sz="1200" b="1" kern="1200" dirty="0" smtClean="0">
                <a:solidFill>
                  <a:schemeClr val="tx1"/>
                </a:solidFill>
                <a:effectLst/>
                <a:latin typeface="Times New Roman" panose="02020603050405020304" pitchFamily="18" charset="0"/>
                <a:ea typeface="+mn-ea"/>
                <a:cs typeface="+mn-cs"/>
              </a:rPr>
              <a:t>.</a:t>
            </a:r>
            <a:endParaRPr lang="ru-RU" sz="1200" kern="1200" dirty="0" smtClean="0">
              <a:solidFill>
                <a:schemeClr val="tx1"/>
              </a:solidFill>
              <a:effectLst/>
              <a:latin typeface="Times New Roman" panose="02020603050405020304" pitchFamily="18" charset="0"/>
              <a:ea typeface="+mn-ea"/>
              <a:cs typeface="+mn-cs"/>
            </a:endParaRPr>
          </a:p>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15</a:t>
            </a:fld>
            <a:endParaRPr lang="ru-RU" altLang="ru-RU"/>
          </a:p>
        </p:txBody>
      </p:sp>
    </p:spTree>
    <p:extLst>
      <p:ext uri="{BB962C8B-B14F-4D97-AF65-F5344CB8AC3E}">
        <p14:creationId xmlns:p14="http://schemas.microsoft.com/office/powerpoint/2010/main" val="1053610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Times New Roman" panose="02020603050405020304" pitchFamily="18" charset="0"/>
                <a:ea typeface="+mn-ea"/>
                <a:cs typeface="+mn-cs"/>
              </a:rPr>
              <a:t>Для изображения операций в нотации </a:t>
            </a:r>
            <a:r>
              <a:rPr lang="en-US" sz="1200" kern="1200" dirty="0" smtClean="0">
                <a:solidFill>
                  <a:schemeClr val="tx1"/>
                </a:solidFill>
                <a:effectLst/>
                <a:latin typeface="Times New Roman" panose="02020603050405020304" pitchFamily="18" charset="0"/>
                <a:ea typeface="+mn-ea"/>
                <a:cs typeface="+mn-cs"/>
              </a:rPr>
              <a:t>BPMN</a:t>
            </a:r>
            <a:r>
              <a:rPr lang="ru-RU" sz="1200" kern="1200" dirty="0" smtClean="0">
                <a:solidFill>
                  <a:schemeClr val="tx1"/>
                </a:solidFill>
                <a:effectLst/>
                <a:latin typeface="Times New Roman" panose="02020603050405020304" pitchFamily="18" charset="0"/>
                <a:ea typeface="+mn-ea"/>
                <a:cs typeface="+mn-cs"/>
              </a:rPr>
              <a:t> используются различные графические элементы. Выделяют несколько типов: операция, </a:t>
            </a:r>
            <a:r>
              <a:rPr lang="ru-RU" sz="1200" kern="1200" dirty="0" err="1" smtClean="0">
                <a:solidFill>
                  <a:schemeClr val="tx1"/>
                </a:solidFill>
                <a:effectLst/>
                <a:latin typeface="Times New Roman" panose="02020603050405020304" pitchFamily="18" charset="0"/>
                <a:ea typeface="+mn-ea"/>
                <a:cs typeface="+mn-cs"/>
              </a:rPr>
              <a:t>подпроцесс</a:t>
            </a:r>
            <a:r>
              <a:rPr lang="ru-RU" sz="1200" kern="1200" dirty="0" smtClean="0">
                <a:solidFill>
                  <a:schemeClr val="tx1"/>
                </a:solidFill>
                <a:effectLst/>
                <a:latin typeface="Times New Roman" panose="02020603050405020304" pitchFamily="18" charset="0"/>
                <a:ea typeface="+mn-ea"/>
                <a:cs typeface="+mn-cs"/>
              </a:rPr>
              <a:t>, глобальная (вызывающая) операция, транзакция (см. Рисунок 3-1).</a:t>
            </a:r>
          </a:p>
          <a:p>
            <a:r>
              <a:rPr lang="ru-RU" sz="1200" kern="1200" dirty="0" smtClean="0">
                <a:solidFill>
                  <a:schemeClr val="tx1"/>
                </a:solidFill>
                <a:effectLst/>
                <a:latin typeface="Times New Roman" panose="02020603050405020304" pitchFamily="18" charset="0"/>
                <a:ea typeface="+mn-ea"/>
                <a:cs typeface="+mn-cs"/>
              </a:rPr>
              <a:t>Под </a:t>
            </a:r>
            <a:r>
              <a:rPr lang="ru-RU" sz="1200" b="1" kern="1200" dirty="0" smtClean="0">
                <a:solidFill>
                  <a:schemeClr val="tx1"/>
                </a:solidFill>
                <a:effectLst/>
                <a:latin typeface="Times New Roman" panose="02020603050405020304" pitchFamily="18" charset="0"/>
                <a:ea typeface="+mn-ea"/>
                <a:cs typeface="+mn-cs"/>
              </a:rPr>
              <a:t>операцией </a:t>
            </a:r>
            <a:r>
              <a:rPr lang="ru-RU" sz="1200" kern="1200" dirty="0" smtClean="0">
                <a:solidFill>
                  <a:schemeClr val="tx1"/>
                </a:solidFill>
                <a:effectLst/>
                <a:latin typeface="Times New Roman" panose="02020603050405020304" pitchFamily="18" charset="0"/>
                <a:ea typeface="+mn-ea"/>
                <a:cs typeface="+mn-cs"/>
              </a:rPr>
              <a:t>будем понимать единицу работы, изображенную на схеме процесса. Операции - главная составляющая любого процесса.</a:t>
            </a:r>
          </a:p>
          <a:p>
            <a:r>
              <a:rPr lang="ru-RU" sz="1200" b="1" kern="1200" dirty="0" err="1" smtClean="0">
                <a:solidFill>
                  <a:schemeClr val="tx1"/>
                </a:solidFill>
                <a:effectLst/>
                <a:latin typeface="Times New Roman" panose="02020603050405020304" pitchFamily="18" charset="0"/>
                <a:ea typeface="+mn-ea"/>
                <a:cs typeface="+mn-cs"/>
              </a:rPr>
              <a:t>Подпроцесс</a:t>
            </a:r>
            <a:r>
              <a:rPr lang="ru-RU" sz="1200" b="1" kern="1200" dirty="0" smtClean="0">
                <a:solidFill>
                  <a:schemeClr val="tx1"/>
                </a:solidFill>
                <a:effectLst/>
                <a:latin typeface="Times New Roman" panose="02020603050405020304" pitchFamily="18" charset="0"/>
                <a:ea typeface="+mn-ea"/>
                <a:cs typeface="+mn-cs"/>
              </a:rPr>
              <a:t> </a:t>
            </a:r>
            <a:r>
              <a:rPr lang="ru-RU" sz="1200" kern="1200" dirty="0" smtClean="0">
                <a:solidFill>
                  <a:schemeClr val="tx1"/>
                </a:solidFill>
                <a:effectLst/>
                <a:latin typeface="Times New Roman" panose="02020603050405020304" pitchFamily="18" charset="0"/>
                <a:ea typeface="+mn-ea"/>
                <a:cs typeface="+mn-cs"/>
              </a:rPr>
              <a:t>это группа логически связанных операций. </a:t>
            </a:r>
            <a:r>
              <a:rPr lang="ru-RU" sz="1200" kern="1200" dirty="0" err="1" smtClean="0">
                <a:solidFill>
                  <a:schemeClr val="tx1"/>
                </a:solidFill>
                <a:effectLst/>
                <a:latin typeface="Times New Roman" panose="02020603050405020304" pitchFamily="18" charset="0"/>
                <a:ea typeface="+mn-ea"/>
                <a:cs typeface="+mn-cs"/>
              </a:rPr>
              <a:t>Подпроцесс</a:t>
            </a:r>
            <a:r>
              <a:rPr lang="ru-RU" sz="1200" kern="1200" dirty="0" smtClean="0">
                <a:solidFill>
                  <a:schemeClr val="tx1"/>
                </a:solidFill>
                <a:effectLst/>
                <a:latin typeface="Times New Roman" panose="02020603050405020304" pitchFamily="18" charset="0"/>
                <a:ea typeface="+mn-ea"/>
                <a:cs typeface="+mn-cs"/>
              </a:rPr>
              <a:t> может включать одну или несколько связанных потоками управления операций (см. 3.5)</a:t>
            </a:r>
          </a:p>
          <a:p>
            <a:r>
              <a:rPr lang="ru-RU" sz="1200" b="1" kern="1200" dirty="0" smtClean="0">
                <a:solidFill>
                  <a:schemeClr val="tx1"/>
                </a:solidFill>
                <a:effectLst/>
                <a:latin typeface="Times New Roman" panose="02020603050405020304" pitchFamily="18" charset="0"/>
                <a:ea typeface="+mn-ea"/>
                <a:cs typeface="+mn-cs"/>
              </a:rPr>
              <a:t>Глобальная (вызывающая) операция </a:t>
            </a:r>
            <a:r>
              <a:rPr lang="ru-RU" sz="1200" kern="1200" dirty="0" smtClean="0">
                <a:solidFill>
                  <a:schemeClr val="tx1"/>
                </a:solidFill>
                <a:effectLst/>
                <a:latin typeface="Times New Roman" panose="02020603050405020304" pitchFamily="18" charset="0"/>
                <a:ea typeface="+mn-ea"/>
                <a:cs typeface="+mn-cs"/>
              </a:rPr>
              <a:t>обозначает вызов повторно используемого, глобально известного </a:t>
            </a:r>
            <a:r>
              <a:rPr lang="ru-RU" sz="1200" kern="1200" dirty="0" err="1" smtClean="0">
                <a:solidFill>
                  <a:schemeClr val="tx1"/>
                </a:solidFill>
                <a:effectLst/>
                <a:latin typeface="Times New Roman" panose="02020603050405020304" pitchFamily="18" charset="0"/>
                <a:ea typeface="+mn-ea"/>
                <a:cs typeface="+mn-cs"/>
              </a:rPr>
              <a:t>подпроцесса</a:t>
            </a:r>
            <a:r>
              <a:rPr lang="ru-RU" sz="1200" kern="1200" dirty="0" smtClean="0">
                <a:solidFill>
                  <a:schemeClr val="tx1"/>
                </a:solidFill>
                <a:effectLst/>
                <a:latin typeface="Times New Roman" panose="02020603050405020304" pitchFamily="18" charset="0"/>
                <a:ea typeface="+mn-ea"/>
                <a:cs typeface="+mn-cs"/>
              </a:rPr>
              <a:t> (см. 3.5.2).</a:t>
            </a:r>
          </a:p>
          <a:p>
            <a:r>
              <a:rPr lang="ru-RU" sz="1200" b="1" kern="1200" dirty="0" smtClean="0">
                <a:solidFill>
                  <a:schemeClr val="tx1"/>
                </a:solidFill>
                <a:effectLst/>
                <a:latin typeface="Times New Roman" panose="02020603050405020304" pitchFamily="18" charset="0"/>
                <a:ea typeface="+mn-ea"/>
                <a:cs typeface="+mn-cs"/>
              </a:rPr>
              <a:t>Транзакцией </a:t>
            </a:r>
            <a:r>
              <a:rPr lang="ru-RU" sz="1200" kern="1200" dirty="0" smtClean="0">
                <a:solidFill>
                  <a:schemeClr val="tx1"/>
                </a:solidFill>
                <a:effectLst/>
                <a:latin typeface="Times New Roman" panose="02020603050405020304" pitchFamily="18" charset="0"/>
                <a:ea typeface="+mn-ea"/>
                <a:cs typeface="+mn-cs"/>
              </a:rPr>
              <a:t>называется </a:t>
            </a:r>
            <a:r>
              <a:rPr lang="ru-RU" sz="1200" kern="1200" dirty="0" err="1" smtClean="0">
                <a:solidFill>
                  <a:schemeClr val="tx1"/>
                </a:solidFill>
                <a:effectLst/>
                <a:latin typeface="Times New Roman" panose="02020603050405020304" pitchFamily="18" charset="0"/>
                <a:ea typeface="+mn-ea"/>
                <a:cs typeface="+mn-cs"/>
              </a:rPr>
              <a:t>подпроцесс</a:t>
            </a:r>
            <a:r>
              <a:rPr lang="ru-RU" sz="1200" kern="1200" dirty="0" smtClean="0">
                <a:solidFill>
                  <a:schemeClr val="tx1"/>
                </a:solidFill>
                <a:effectLst/>
                <a:latin typeface="Times New Roman" panose="02020603050405020304" pitchFamily="18" charset="0"/>
                <a:ea typeface="+mn-ea"/>
                <a:cs typeface="+mn-cs"/>
              </a:rPr>
              <a:t>, который может быть выполнен либо целиком, либо не выполнен вообще. В случае, если транзакция не завершена, возникает необходимость вернуть все измененные данные в состояние, предшествовавшее началу выполнения транзакции.</a:t>
            </a:r>
          </a:p>
          <a:p>
            <a:endParaRPr lang="ru-RU" sz="1200" kern="1200" dirty="0" smtClean="0">
              <a:solidFill>
                <a:schemeClr val="tx1"/>
              </a:solidFill>
              <a:effectLst/>
              <a:latin typeface="Times New Roman" panose="02020603050405020304" pitchFamily="18" charset="0"/>
              <a:ea typeface="+mn-ea"/>
              <a:cs typeface="+mn-cs"/>
            </a:endParaRPr>
          </a:p>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16</a:t>
            </a:fld>
            <a:endParaRPr lang="ru-RU" altLang="ru-RU"/>
          </a:p>
        </p:txBody>
      </p:sp>
    </p:spTree>
    <p:extLst>
      <p:ext uri="{BB962C8B-B14F-4D97-AF65-F5344CB8AC3E}">
        <p14:creationId xmlns:p14="http://schemas.microsoft.com/office/powerpoint/2010/main" val="836695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kern="1200" dirty="0" smtClean="0">
                <a:solidFill>
                  <a:schemeClr val="tx1"/>
                </a:solidFill>
                <a:effectLst/>
                <a:latin typeface="Times New Roman" panose="02020603050405020304" pitchFamily="18" charset="0"/>
                <a:ea typeface="+mn-ea"/>
                <a:cs typeface="+mn-cs"/>
              </a:rPr>
              <a:t>В нотации </a:t>
            </a:r>
            <a:r>
              <a:rPr lang="en-US" sz="1200" kern="1200" dirty="0" smtClean="0">
                <a:solidFill>
                  <a:schemeClr val="tx1"/>
                </a:solidFill>
                <a:effectLst/>
                <a:latin typeface="Times New Roman" panose="02020603050405020304" pitchFamily="18" charset="0"/>
                <a:ea typeface="+mn-ea"/>
                <a:cs typeface="+mn-cs"/>
              </a:rPr>
              <a:t>BPMN</a:t>
            </a:r>
            <a:r>
              <a:rPr lang="ru-RU" sz="1200" kern="1200" dirty="0" smtClean="0">
                <a:solidFill>
                  <a:schemeClr val="tx1"/>
                </a:solidFill>
                <a:effectLst/>
                <a:latin typeface="Times New Roman" panose="02020603050405020304" pitchFamily="18" charset="0"/>
                <a:ea typeface="+mn-ea"/>
                <a:cs typeface="+mn-cs"/>
              </a:rPr>
              <a:t> знак операции процесса может относиться к одной из семи видов задач, для каждой предусмотрен отдельный маркер, позволяющий визуально различать операции. Таблица 3-1 показывает маркеры различных видов операций.</a:t>
            </a:r>
          </a:p>
          <a:p>
            <a:r>
              <a:rPr lang="ru-RU" sz="1200" kern="1200" dirty="0" smtClean="0">
                <a:solidFill>
                  <a:schemeClr val="tx1"/>
                </a:solidFill>
                <a:effectLst/>
                <a:latin typeface="Times New Roman" panose="02020603050405020304" pitchFamily="18" charset="0"/>
                <a:ea typeface="+mn-ea"/>
                <a:cs typeface="+mn-cs"/>
              </a:rPr>
              <a:t> </a:t>
            </a:r>
          </a:p>
          <a:p>
            <a:r>
              <a:rPr lang="ru-RU" sz="1200" kern="1200" dirty="0" smtClean="0">
                <a:solidFill>
                  <a:schemeClr val="tx1"/>
                </a:solidFill>
                <a:effectLst/>
                <a:latin typeface="Times New Roman" panose="02020603050405020304" pitchFamily="18" charset="0"/>
                <a:ea typeface="+mn-ea"/>
                <a:cs typeface="+mn-cs"/>
              </a:rPr>
              <a:t> </a:t>
            </a:r>
            <a:r>
              <a:rPr lang="ru-RU" sz="1200" b="1" i="0" u="none" strike="noStrike" kern="1200" dirty="0" smtClean="0">
                <a:solidFill>
                  <a:schemeClr val="tx1"/>
                </a:solidFill>
                <a:effectLst/>
                <a:latin typeface="Times New Roman" panose="02020603050405020304" pitchFamily="18" charset="0"/>
                <a:ea typeface="+mn-ea"/>
                <a:cs typeface="+mn-cs"/>
              </a:rPr>
              <a:t>ИНТЕРАКТИВНАЯ ОПЕРАЦИЯ</a:t>
            </a:r>
            <a:endParaRPr lang="ru-RU" sz="1200" b="1" u="none" strike="noStrike" kern="1200" dirty="0" smtClean="0">
              <a:solidFill>
                <a:schemeClr val="tx1"/>
              </a:solidFill>
              <a:effectLst/>
              <a:latin typeface="Times New Roman" panose="02020603050405020304" pitchFamily="18" charset="0"/>
              <a:ea typeface="+mn-ea"/>
              <a:cs typeface="+mn-cs"/>
            </a:endParaRPr>
          </a:p>
          <a:p>
            <a:r>
              <a:rPr lang="ru-RU" sz="1200" kern="1200" dirty="0" smtClean="0">
                <a:solidFill>
                  <a:schemeClr val="tx1"/>
                </a:solidFill>
                <a:effectLst/>
                <a:latin typeface="Times New Roman" panose="02020603050405020304" pitchFamily="18" charset="0"/>
                <a:ea typeface="+mn-ea"/>
                <a:cs typeface="+mn-cs"/>
              </a:rPr>
              <a:t>Интерактивная операция исполняется в среде </a:t>
            </a:r>
            <a:r>
              <a:rPr lang="en-US" sz="1200" kern="1200" dirty="0" smtClean="0">
                <a:solidFill>
                  <a:schemeClr val="tx1"/>
                </a:solidFill>
                <a:effectLst/>
                <a:latin typeface="Times New Roman" panose="02020603050405020304" pitchFamily="18" charset="0"/>
                <a:ea typeface="+mn-ea"/>
                <a:cs typeface="+mn-cs"/>
              </a:rPr>
              <a:t>BPMS</a:t>
            </a:r>
            <a:r>
              <a:rPr lang="ru-RU" sz="1200" kern="1200" dirty="0" smtClean="0">
                <a:solidFill>
                  <a:schemeClr val="tx1"/>
                </a:solidFill>
                <a:effectLst/>
                <a:latin typeface="Times New Roman" panose="02020603050405020304" pitchFamily="18" charset="0"/>
                <a:ea typeface="+mn-ea"/>
                <a:cs typeface="+mn-cs"/>
              </a:rPr>
              <a:t>, она создает </a:t>
            </a:r>
            <a:r>
              <a:rPr lang="ru-RU" sz="1200" b="1" i="1" kern="1200" dirty="0" smtClean="0">
                <a:solidFill>
                  <a:schemeClr val="tx1"/>
                </a:solidFill>
                <a:effectLst/>
                <a:latin typeface="Times New Roman" panose="02020603050405020304" pitchFamily="18" charset="0"/>
                <a:ea typeface="+mn-ea"/>
                <a:cs typeface="+mn-cs"/>
              </a:rPr>
              <a:t>пользовательское задание</a:t>
            </a:r>
            <a:r>
              <a:rPr lang="ru-RU" sz="1200" kern="1200" dirty="0" smtClean="0">
                <a:solidFill>
                  <a:schemeClr val="tx1"/>
                </a:solidFill>
                <a:effectLst/>
                <a:latin typeface="Times New Roman" panose="02020603050405020304" pitchFamily="18" charset="0"/>
                <a:ea typeface="+mn-ea"/>
                <a:cs typeface="+mn-cs"/>
              </a:rPr>
              <a:t> для участников бизнес-процесса, которое появляется в рабочей области соответствующего исполнителя на </a:t>
            </a:r>
            <a:r>
              <a:rPr lang="en-US" sz="1200" kern="1200" dirty="0" smtClean="0">
                <a:solidFill>
                  <a:schemeClr val="tx1"/>
                </a:solidFill>
                <a:effectLst/>
                <a:latin typeface="Times New Roman" panose="02020603050405020304" pitchFamily="18" charset="0"/>
                <a:ea typeface="+mn-ea"/>
                <a:cs typeface="+mn-cs"/>
              </a:rPr>
              <a:t>BPMS</a:t>
            </a:r>
            <a:r>
              <a:rPr lang="ru-RU" sz="1200" kern="1200" dirty="0" smtClean="0">
                <a:solidFill>
                  <a:schemeClr val="tx1"/>
                </a:solidFill>
                <a:effectLst/>
                <a:latin typeface="Times New Roman" panose="02020603050405020304" pitchFamily="18" charset="0"/>
                <a:ea typeface="+mn-ea"/>
                <a:cs typeface="+mn-cs"/>
              </a:rPr>
              <a:t> портале. С интерактивной операцией связанна соответствующая экранная форма, которую видит участник.</a:t>
            </a:r>
          </a:p>
          <a:p>
            <a:r>
              <a:rPr lang="ru-RU" sz="1200" kern="1200" dirty="0" smtClean="0">
                <a:solidFill>
                  <a:schemeClr val="tx1"/>
                </a:solidFill>
                <a:effectLst/>
                <a:latin typeface="Times New Roman" panose="02020603050405020304" pitchFamily="18" charset="0"/>
                <a:ea typeface="+mn-ea"/>
                <a:cs typeface="+mn-cs"/>
              </a:rPr>
              <a:t>Когда стартует исполнение интерактивной операции, для нее необходимо назначить исполнителя. Процедура выполняется в два этапа, отбор потенциальных исполнителей, выбор актуального исполнителя (см. п. 9). После того как исполнитель завершает работу, управление передается следующей по порядку операции.</a:t>
            </a:r>
          </a:p>
          <a:p>
            <a:endParaRPr lang="ru-RU" sz="1200" kern="1200" dirty="0" smtClean="0">
              <a:solidFill>
                <a:schemeClr val="tx1"/>
              </a:solidFill>
              <a:effectLst/>
              <a:latin typeface="Times New Roman" panose="02020603050405020304" pitchFamily="18" charset="0"/>
              <a:ea typeface="+mn-ea"/>
              <a:cs typeface="+mn-cs"/>
            </a:endParaRPr>
          </a:p>
          <a:p>
            <a:pPr lvl="0"/>
            <a:r>
              <a:rPr lang="ru-RU" sz="1200" b="1" i="0" u="none" strike="noStrike" kern="1200" dirty="0" smtClean="0">
                <a:solidFill>
                  <a:schemeClr val="tx1"/>
                </a:solidFill>
                <a:effectLst/>
                <a:latin typeface="Times New Roman" panose="02020603050405020304" pitchFamily="18" charset="0"/>
                <a:ea typeface="+mn-ea"/>
                <a:cs typeface="+mn-cs"/>
              </a:rPr>
              <a:t>РУЧНАЯ ОПЕРАЦИЯ</a:t>
            </a:r>
            <a:endParaRPr lang="ru-RU" sz="1200" b="1" u="none" strike="noStrike" kern="1200" dirty="0" smtClean="0">
              <a:solidFill>
                <a:schemeClr val="tx1"/>
              </a:solidFill>
              <a:effectLst/>
              <a:latin typeface="Times New Roman" panose="02020603050405020304" pitchFamily="18" charset="0"/>
              <a:ea typeface="+mn-ea"/>
              <a:cs typeface="+mn-cs"/>
            </a:endParaRPr>
          </a:p>
          <a:p>
            <a:r>
              <a:rPr lang="ru-RU" sz="1200" kern="1200" dirty="0" smtClean="0">
                <a:solidFill>
                  <a:schemeClr val="tx1"/>
                </a:solidFill>
                <a:effectLst/>
                <a:latin typeface="Times New Roman" panose="02020603050405020304" pitchFamily="18" charset="0"/>
                <a:ea typeface="+mn-ea"/>
                <a:cs typeface="+mn-cs"/>
              </a:rPr>
              <a:t>Ручная операция отличается от пользовательской тем, что сотрудники выполняют работу вне рамок </a:t>
            </a:r>
            <a:r>
              <a:rPr lang="en-US" sz="1200" kern="1200" dirty="0" smtClean="0">
                <a:solidFill>
                  <a:schemeClr val="tx1"/>
                </a:solidFill>
                <a:effectLst/>
                <a:latin typeface="Times New Roman" panose="02020603050405020304" pitchFamily="18" charset="0"/>
                <a:ea typeface="+mn-ea"/>
                <a:cs typeface="+mn-cs"/>
              </a:rPr>
              <a:t>BPMS</a:t>
            </a:r>
            <a:r>
              <a:rPr lang="ru-RU" sz="1200" kern="1200" dirty="0" smtClean="0">
                <a:solidFill>
                  <a:schemeClr val="tx1"/>
                </a:solidFill>
                <a:effectLst/>
                <a:latin typeface="Times New Roman" panose="02020603050405020304" pitchFamily="18" charset="0"/>
                <a:ea typeface="+mn-ea"/>
                <a:cs typeface="+mn-cs"/>
              </a:rPr>
              <a:t> или иной ИС. Например, получают задание «выкопать яму», «перенести коробки», «приготовить обед» и т.д. В этом случае, в рабочей области портала соответствующий исполнитель только проставляет отметку о факте выполнения ручной операции. </a:t>
            </a:r>
          </a:p>
          <a:p>
            <a:pPr lvl="0"/>
            <a:endParaRPr lang="ru-RU" sz="1200" b="1" u="none" strike="noStrike" kern="1200" dirty="0" smtClean="0">
              <a:solidFill>
                <a:schemeClr val="tx1"/>
              </a:solidFill>
              <a:effectLst/>
              <a:latin typeface="Times New Roman" panose="02020603050405020304" pitchFamily="18" charset="0"/>
              <a:ea typeface="+mn-ea"/>
              <a:cs typeface="+mn-cs"/>
            </a:endParaRPr>
          </a:p>
          <a:p>
            <a:pPr lvl="0"/>
            <a:r>
              <a:rPr lang="ru-RU" sz="1200" b="1" u="none" strike="noStrike" kern="1200" dirty="0" smtClean="0">
                <a:solidFill>
                  <a:schemeClr val="tx1"/>
                </a:solidFill>
                <a:effectLst/>
                <a:latin typeface="Times New Roman" panose="02020603050405020304" pitchFamily="18" charset="0"/>
                <a:ea typeface="+mn-ea"/>
                <a:cs typeface="+mn-cs"/>
              </a:rPr>
              <a:t>АВТОМАТИЧЕСАЯ ОПЕРАЦИЯ</a:t>
            </a:r>
            <a:endParaRPr lang="ru-RU" sz="1200" u="none" strike="noStrike" kern="1200" dirty="0" smtClean="0">
              <a:solidFill>
                <a:schemeClr val="tx1"/>
              </a:solidFill>
              <a:effectLst/>
              <a:latin typeface="Times New Roman" panose="02020603050405020304" pitchFamily="18" charset="0"/>
              <a:ea typeface="+mn-ea"/>
              <a:cs typeface="+mn-cs"/>
            </a:endParaRPr>
          </a:p>
          <a:p>
            <a:r>
              <a:rPr lang="ru-RU" sz="1200" b="1" kern="1200" dirty="0" smtClean="0">
                <a:solidFill>
                  <a:schemeClr val="tx1"/>
                </a:solidFill>
                <a:effectLst/>
                <a:latin typeface="Times New Roman" panose="02020603050405020304" pitchFamily="18" charset="0"/>
                <a:ea typeface="+mn-ea"/>
                <a:cs typeface="+mn-cs"/>
              </a:rPr>
              <a:t>Автоматическая операция </a:t>
            </a:r>
            <a:r>
              <a:rPr lang="ru-RU" sz="1200" kern="1200" dirty="0" smtClean="0">
                <a:solidFill>
                  <a:schemeClr val="tx1"/>
                </a:solidFill>
                <a:effectLst/>
                <a:latin typeface="Times New Roman" panose="02020603050405020304" pitchFamily="18" charset="0"/>
                <a:ea typeface="+mn-ea"/>
                <a:cs typeface="+mn-cs"/>
              </a:rPr>
              <a:t>выполняются без участия людей. Как правило, в ней реализуется вызов внешних, по отношению к </a:t>
            </a:r>
            <a:r>
              <a:rPr lang="en-US" sz="1200" kern="1200" dirty="0" smtClean="0">
                <a:solidFill>
                  <a:schemeClr val="tx1"/>
                </a:solidFill>
                <a:effectLst/>
                <a:latin typeface="Times New Roman" panose="02020603050405020304" pitchFamily="18" charset="0"/>
                <a:ea typeface="+mn-ea"/>
                <a:cs typeface="+mn-cs"/>
              </a:rPr>
              <a:t>BPMS</a:t>
            </a:r>
            <a:r>
              <a:rPr lang="ru-RU" sz="1200" kern="1200" dirty="0" smtClean="0">
                <a:solidFill>
                  <a:schemeClr val="tx1"/>
                </a:solidFill>
                <a:effectLst/>
                <a:latin typeface="Times New Roman" panose="02020603050405020304" pitchFamily="18" charset="0"/>
                <a:ea typeface="+mn-ea"/>
                <a:cs typeface="+mn-cs"/>
              </a:rPr>
              <a:t>-среде служб, информационных систем, например веб сервисов.</a:t>
            </a:r>
          </a:p>
          <a:p>
            <a:r>
              <a:rPr lang="ru-RU" sz="1200" kern="1200" dirty="0" smtClean="0">
                <a:solidFill>
                  <a:schemeClr val="tx1"/>
                </a:solidFill>
                <a:effectLst/>
                <a:latin typeface="Times New Roman" panose="02020603050405020304" pitchFamily="18" charset="0"/>
                <a:ea typeface="+mn-ea"/>
                <a:cs typeface="+mn-cs"/>
              </a:rPr>
              <a:t>Вначале входные данные операции сопоставляются с аргументами соответствующего сервиса. Затем происходит вызов сервиса. В конце выходные аргументы сервиса отображаются на выходной набор данных операции.</a:t>
            </a:r>
          </a:p>
          <a:p>
            <a:pPr lvl="0"/>
            <a:endParaRPr lang="ru-RU" sz="1200" b="1" u="none" strike="noStrike" kern="1200" dirty="0" smtClean="0">
              <a:solidFill>
                <a:schemeClr val="tx1"/>
              </a:solidFill>
              <a:effectLst/>
              <a:latin typeface="Times New Roman" panose="02020603050405020304" pitchFamily="18" charset="0"/>
              <a:ea typeface="+mn-ea"/>
              <a:cs typeface="+mn-cs"/>
            </a:endParaRPr>
          </a:p>
          <a:p>
            <a:pPr lvl="0"/>
            <a:r>
              <a:rPr lang="ru-RU" sz="1200" b="1" u="none" strike="noStrike" kern="1200" dirty="0" smtClean="0">
                <a:solidFill>
                  <a:schemeClr val="tx1"/>
                </a:solidFill>
                <a:effectLst/>
                <a:latin typeface="Times New Roman" panose="02020603050405020304" pitchFamily="18" charset="0"/>
                <a:ea typeface="+mn-ea"/>
                <a:cs typeface="+mn-cs"/>
              </a:rPr>
              <a:t>ОПЕРАЦИЯ СЦЕНАРИЙ</a:t>
            </a:r>
            <a:endParaRPr lang="ru-RU" sz="1200" u="none" strike="noStrike" kern="1200" dirty="0" smtClean="0">
              <a:solidFill>
                <a:schemeClr val="tx1"/>
              </a:solidFill>
              <a:effectLst/>
              <a:latin typeface="Times New Roman" panose="02020603050405020304" pitchFamily="18" charset="0"/>
              <a:ea typeface="+mn-ea"/>
              <a:cs typeface="+mn-cs"/>
            </a:endParaRPr>
          </a:p>
          <a:p>
            <a:r>
              <a:rPr lang="ru-RU" sz="1200" b="1" kern="1200" dirty="0" smtClean="0">
                <a:solidFill>
                  <a:schemeClr val="tx1"/>
                </a:solidFill>
                <a:effectLst/>
                <a:latin typeface="Times New Roman" panose="02020603050405020304" pitchFamily="18" charset="0"/>
                <a:ea typeface="+mn-ea"/>
                <a:cs typeface="+mn-cs"/>
              </a:rPr>
              <a:t>Операция сценарий </a:t>
            </a:r>
            <a:r>
              <a:rPr lang="ru-RU" sz="1200" kern="1200" dirty="0" smtClean="0">
                <a:solidFill>
                  <a:schemeClr val="tx1"/>
                </a:solidFill>
                <a:effectLst/>
                <a:latin typeface="Times New Roman" panose="02020603050405020304" pitchFamily="18" charset="0"/>
                <a:ea typeface="+mn-ea"/>
                <a:cs typeface="+mn-cs"/>
              </a:rPr>
              <a:t>содержит в себе простейший программный код, исполнение которого не требует внешних информационных ресурсов. Язык написания сценария зависит от используемой </a:t>
            </a:r>
            <a:r>
              <a:rPr lang="en-US" sz="1200" kern="1200" dirty="0" smtClean="0">
                <a:solidFill>
                  <a:schemeClr val="tx1"/>
                </a:solidFill>
                <a:effectLst/>
                <a:latin typeface="Times New Roman" panose="02020603050405020304" pitchFamily="18" charset="0"/>
                <a:ea typeface="+mn-ea"/>
                <a:cs typeface="+mn-cs"/>
              </a:rPr>
              <a:t>BPMS</a:t>
            </a:r>
            <a:r>
              <a:rPr lang="ru-RU" sz="1200" kern="1200" dirty="0" smtClean="0">
                <a:solidFill>
                  <a:schemeClr val="tx1"/>
                </a:solidFill>
                <a:effectLst/>
                <a:latin typeface="Times New Roman" panose="02020603050405020304" pitchFamily="18" charset="0"/>
                <a:ea typeface="+mn-ea"/>
                <a:cs typeface="+mn-cs"/>
              </a:rPr>
              <a:t> среды и никак не специфицируется </a:t>
            </a:r>
            <a:r>
              <a:rPr lang="en-US" sz="1200" kern="1200" dirty="0" smtClean="0">
                <a:solidFill>
                  <a:schemeClr val="tx1"/>
                </a:solidFill>
                <a:effectLst/>
                <a:latin typeface="Times New Roman" panose="02020603050405020304" pitchFamily="18" charset="0"/>
                <a:ea typeface="+mn-ea"/>
                <a:cs typeface="+mn-cs"/>
              </a:rPr>
              <a:t>BPMN</a:t>
            </a:r>
            <a:r>
              <a:rPr lang="ru-RU" sz="1200" kern="1200" dirty="0" smtClean="0">
                <a:solidFill>
                  <a:schemeClr val="tx1"/>
                </a:solidFill>
                <a:effectLst/>
                <a:latin typeface="Times New Roman" panose="02020603050405020304" pitchFamily="18" charset="0"/>
                <a:ea typeface="+mn-ea"/>
                <a:cs typeface="+mn-cs"/>
              </a:rPr>
              <a:t>.</a:t>
            </a:r>
          </a:p>
          <a:p>
            <a:pPr lvl="0"/>
            <a:endParaRPr lang="ru-RU" sz="1200" b="1" u="none" strike="noStrike" kern="1200" dirty="0" smtClean="0">
              <a:solidFill>
                <a:schemeClr val="tx1"/>
              </a:solidFill>
              <a:effectLst/>
              <a:latin typeface="Times New Roman" panose="02020603050405020304" pitchFamily="18" charset="0"/>
              <a:ea typeface="+mn-ea"/>
              <a:cs typeface="+mn-cs"/>
            </a:endParaRPr>
          </a:p>
          <a:p>
            <a:pPr lvl="0"/>
            <a:r>
              <a:rPr lang="ru-RU" sz="1200" b="1" u="none" strike="noStrike" kern="1200" dirty="0" smtClean="0">
                <a:solidFill>
                  <a:schemeClr val="tx1"/>
                </a:solidFill>
                <a:effectLst/>
                <a:latin typeface="Times New Roman" panose="02020603050405020304" pitchFamily="18" charset="0"/>
                <a:ea typeface="+mn-ea"/>
                <a:cs typeface="+mn-cs"/>
              </a:rPr>
              <a:t>ОПЕРАЦИЯ БИЗНЕС-ПРАВИЛО</a:t>
            </a:r>
            <a:endParaRPr lang="ru-RU" sz="1200" u="none" strike="noStrike" kern="1200" dirty="0" smtClean="0">
              <a:solidFill>
                <a:schemeClr val="tx1"/>
              </a:solidFill>
              <a:effectLst/>
              <a:latin typeface="Times New Roman" panose="02020603050405020304" pitchFamily="18" charset="0"/>
              <a:ea typeface="+mn-ea"/>
              <a:cs typeface="+mn-cs"/>
            </a:endParaRPr>
          </a:p>
          <a:p>
            <a:r>
              <a:rPr lang="ru-RU" sz="1200" b="1" kern="1200" dirty="0" smtClean="0">
                <a:solidFill>
                  <a:schemeClr val="tx1"/>
                </a:solidFill>
                <a:effectLst/>
                <a:latin typeface="Times New Roman" panose="02020603050405020304" pitchFamily="18" charset="0"/>
                <a:ea typeface="+mn-ea"/>
                <a:cs typeface="+mn-cs"/>
              </a:rPr>
              <a:t>Операция бизнес-правило </a:t>
            </a:r>
            <a:r>
              <a:rPr lang="ru-RU" sz="1200" kern="1200" dirty="0" smtClean="0">
                <a:solidFill>
                  <a:schemeClr val="tx1"/>
                </a:solidFill>
                <a:effectLst/>
                <a:latin typeface="Times New Roman" panose="02020603050405020304" pitchFamily="18" charset="0"/>
                <a:ea typeface="+mn-ea"/>
                <a:cs typeface="+mn-cs"/>
              </a:rPr>
              <a:t>помечает задачу, в которой проверяется значения параметров, определяющих или ограничивающих какие-либо стороны бизнеса. </a:t>
            </a:r>
            <a:r>
              <a:rPr lang="ru-RU" sz="1200" i="1" kern="1200" dirty="0" smtClean="0">
                <a:solidFill>
                  <a:schemeClr val="tx1"/>
                </a:solidFill>
                <a:effectLst/>
                <a:latin typeface="Times New Roman" panose="02020603050405020304" pitchFamily="18" charset="0"/>
                <a:ea typeface="+mn-ea"/>
                <a:cs typeface="+mn-cs"/>
              </a:rPr>
              <a:t>Бизнес-правила</a:t>
            </a:r>
            <a:r>
              <a:rPr lang="ru-RU" sz="1200" kern="1200" dirty="0" smtClean="0">
                <a:solidFill>
                  <a:schemeClr val="tx1"/>
                </a:solidFill>
                <a:effectLst/>
                <a:latin typeface="Times New Roman" panose="02020603050405020304" pitchFamily="18" charset="0"/>
                <a:ea typeface="+mn-ea"/>
                <a:cs typeface="+mn-cs"/>
              </a:rPr>
              <a:t> можно менять в ходе исполнения и, таким образом, в режиме реального времени управлять логикой выполнения текущих и вновь запускаемых экземпляров процесса. Например, банк определил, что если сумма кредита не превышает 100 условных единиц, то проверка заемщика службой безопасности не требуется. В любой момент банк вправе поменять пороговое значения на 50, и тогда все экземпляры процессов, выполнение которых еще не дошло до точки принятия решения, у которых сумма кредита более порогового значения, попадут в службу безопасности. Изменение схемы процесса при этом не потребуется. </a:t>
            </a:r>
            <a:r>
              <a:rPr lang="ru-RU" sz="1200" i="1" kern="1200" dirty="0" smtClean="0">
                <a:solidFill>
                  <a:schemeClr val="tx1"/>
                </a:solidFill>
                <a:effectLst/>
                <a:latin typeface="Times New Roman" panose="02020603050405020304" pitchFamily="18" charset="0"/>
                <a:ea typeface="+mn-ea"/>
                <a:cs typeface="+mn-cs"/>
              </a:rPr>
              <a:t>Операция бизнес-правило</a:t>
            </a:r>
            <a:r>
              <a:rPr lang="ru-RU" sz="1200" kern="1200" dirty="0" smtClean="0">
                <a:solidFill>
                  <a:schemeClr val="tx1"/>
                </a:solidFill>
                <a:effectLst/>
                <a:latin typeface="Times New Roman" panose="02020603050405020304" pitchFamily="18" charset="0"/>
                <a:ea typeface="+mn-ea"/>
                <a:cs typeface="+mn-cs"/>
              </a:rPr>
              <a:t> часто используется совместно с </a:t>
            </a:r>
            <a:r>
              <a:rPr lang="ru-RU" sz="1200" i="1" kern="1200" dirty="0" smtClean="0">
                <a:solidFill>
                  <a:schemeClr val="tx1"/>
                </a:solidFill>
                <a:effectLst/>
                <a:latin typeface="Times New Roman" panose="02020603050405020304" pitchFamily="18" charset="0"/>
                <a:ea typeface="+mn-ea"/>
                <a:cs typeface="+mn-cs"/>
              </a:rPr>
              <a:t>логическими операторами.</a:t>
            </a:r>
            <a:r>
              <a:rPr lang="ru-RU" sz="1200" kern="1200" dirty="0" smtClean="0">
                <a:solidFill>
                  <a:schemeClr val="tx1"/>
                </a:solidFill>
                <a:effectLst/>
                <a:latin typeface="Times New Roman" panose="02020603050405020304" pitchFamily="18" charset="0"/>
                <a:ea typeface="+mn-ea"/>
                <a:cs typeface="+mn-cs"/>
              </a:rPr>
              <a:t> При этом бизнес-правило проверяет истинность некоторого условия, а логический оператор осуществляет маршрутизацию потока управления.</a:t>
            </a:r>
          </a:p>
          <a:p>
            <a:endParaRPr lang="ru-RU" sz="1200" kern="1200" dirty="0" smtClean="0">
              <a:solidFill>
                <a:schemeClr val="tx1"/>
              </a:solidFill>
              <a:effectLst/>
              <a:latin typeface="Times New Roman" panose="02020603050405020304" pitchFamily="18" charset="0"/>
              <a:ea typeface="+mn-ea"/>
              <a:cs typeface="+mn-cs"/>
            </a:endParaRPr>
          </a:p>
          <a:p>
            <a:pPr lvl="0"/>
            <a:r>
              <a:rPr lang="ru-RU" sz="1200" b="1" u="none" strike="noStrike" kern="1200" dirty="0" smtClean="0">
                <a:solidFill>
                  <a:schemeClr val="tx1"/>
                </a:solidFill>
                <a:effectLst/>
                <a:latin typeface="Times New Roman" panose="02020603050405020304" pitchFamily="18" charset="0"/>
                <a:ea typeface="+mn-ea"/>
                <a:cs typeface="+mn-cs"/>
              </a:rPr>
              <a:t>ОПЕРАЦИЯ ОТПРАВКА И ПОЛУЧЕНИЕ СООБЩЕНИЯ</a:t>
            </a:r>
            <a:endParaRPr lang="ru-RU" sz="1200" u="none" strike="noStrike" kern="1200" dirty="0" smtClean="0">
              <a:solidFill>
                <a:schemeClr val="tx1"/>
              </a:solidFill>
              <a:effectLst/>
              <a:latin typeface="Times New Roman" panose="02020603050405020304" pitchFamily="18" charset="0"/>
              <a:ea typeface="+mn-ea"/>
              <a:cs typeface="+mn-cs"/>
            </a:endParaRPr>
          </a:p>
          <a:p>
            <a:r>
              <a:rPr lang="ru-RU" sz="1200" kern="1200" dirty="0" smtClean="0">
                <a:solidFill>
                  <a:schemeClr val="tx1"/>
                </a:solidFill>
                <a:effectLst/>
                <a:latin typeface="Times New Roman" panose="02020603050405020304" pitchFamily="18" charset="0"/>
                <a:ea typeface="+mn-ea"/>
                <a:cs typeface="+mn-cs"/>
              </a:rPr>
              <a:t>Операции отправки и получения сообщений предназначены для осуществления </a:t>
            </a:r>
            <a:r>
              <a:rPr lang="ru-RU" sz="1200" kern="1200" dirty="0" err="1" smtClean="0">
                <a:solidFill>
                  <a:schemeClr val="tx1"/>
                </a:solidFill>
                <a:effectLst/>
                <a:latin typeface="Times New Roman" panose="02020603050405020304" pitchFamily="18" charset="0"/>
                <a:ea typeface="+mn-ea"/>
                <a:cs typeface="+mn-cs"/>
              </a:rPr>
              <a:t>межпроцессного</a:t>
            </a:r>
            <a:r>
              <a:rPr lang="ru-RU" sz="1200" kern="1200" dirty="0" smtClean="0">
                <a:solidFill>
                  <a:schemeClr val="tx1"/>
                </a:solidFill>
                <a:effectLst/>
                <a:latin typeface="Times New Roman" panose="02020603050405020304" pitchFamily="18" charset="0"/>
                <a:ea typeface="+mn-ea"/>
                <a:cs typeface="+mn-cs"/>
              </a:rPr>
              <a:t> взаимодействия. Более подробное они будет рассмотрены ниже (см. п. 6.4.). Отправка сообщения осуществляется следующим образом: когда поток управления достигает операции отправить сообщение (см. Рисунок 3-2 А) последняя генерирует информационное оповещение. Что бы указать, кто является получателем, используется </a:t>
            </a:r>
            <a:r>
              <a:rPr lang="ru-RU" sz="1200" b="1" kern="1200" dirty="0" smtClean="0">
                <a:solidFill>
                  <a:schemeClr val="tx1"/>
                </a:solidFill>
                <a:effectLst/>
                <a:latin typeface="Times New Roman" panose="02020603050405020304" pitchFamily="18" charset="0"/>
                <a:ea typeface="+mn-ea"/>
                <a:cs typeface="+mn-cs"/>
              </a:rPr>
              <a:t>поток сообщений </a:t>
            </a:r>
            <a:r>
              <a:rPr lang="ru-RU" sz="1200" kern="1200" dirty="0" smtClean="0">
                <a:solidFill>
                  <a:schemeClr val="tx1"/>
                </a:solidFill>
                <a:effectLst/>
                <a:latin typeface="Times New Roman" panose="02020603050405020304" pitchFamily="18" charset="0"/>
                <a:ea typeface="+mn-ea"/>
                <a:cs typeface="+mn-cs"/>
              </a:rPr>
              <a:t>- пунктирная линия, соединяющая отправителя и получателя. После этого управление передается на следующую операцию.</a:t>
            </a:r>
          </a:p>
          <a:p>
            <a:endParaRPr lang="ru-RU" sz="1200" kern="1200" dirty="0" smtClean="0">
              <a:solidFill>
                <a:schemeClr val="tx1"/>
              </a:solidFill>
              <a:effectLst/>
              <a:latin typeface="Times New Roman" panose="02020603050405020304" pitchFamily="18" charset="0"/>
              <a:ea typeface="+mn-ea"/>
              <a:cs typeface="+mn-cs"/>
            </a:endParaRPr>
          </a:p>
          <a:p>
            <a:r>
              <a:rPr lang="ru-RU" sz="1200" b="1" kern="1200" dirty="0" smtClean="0">
                <a:solidFill>
                  <a:schemeClr val="tx1"/>
                </a:solidFill>
                <a:effectLst/>
                <a:latin typeface="Times New Roman" panose="02020603050405020304" pitchFamily="18" charset="0"/>
                <a:ea typeface="+mn-ea"/>
                <a:cs typeface="+mn-cs"/>
              </a:rPr>
              <a:t>Рисунок 3-2. Операции отправки и получения сообщения</a:t>
            </a:r>
          </a:p>
          <a:p>
            <a:endParaRPr lang="ru-RU" sz="1200" kern="1200" dirty="0" smtClean="0">
              <a:solidFill>
                <a:schemeClr val="tx1"/>
              </a:solidFill>
              <a:effectLst/>
              <a:latin typeface="Times New Roman" panose="02020603050405020304" pitchFamily="18" charset="0"/>
              <a:ea typeface="+mn-ea"/>
              <a:cs typeface="+mn-cs"/>
            </a:endParaRPr>
          </a:p>
          <a:p>
            <a:r>
              <a:rPr lang="ru-RU" sz="1200" kern="1200" dirty="0" smtClean="0">
                <a:solidFill>
                  <a:schemeClr val="tx1"/>
                </a:solidFill>
                <a:effectLst/>
                <a:latin typeface="Times New Roman" panose="02020603050405020304" pitchFamily="18" charset="0"/>
                <a:ea typeface="+mn-ea"/>
                <a:cs typeface="+mn-cs"/>
              </a:rPr>
              <a:t>Когда поток управления достигает операции принять сообщение (см. Рисунок БВ), последняя переходит в режим ожидания. Только после получения сообщения, выполнение этой операции завершается, а управление передается на следующую операцию. Следует отметить, что сообщение может переносить полезное информационное наполнение.</a:t>
            </a:r>
          </a:p>
          <a:p>
            <a:r>
              <a:rPr lang="ru-RU" sz="1200" kern="1200" dirty="0" smtClean="0">
                <a:solidFill>
                  <a:schemeClr val="tx1"/>
                </a:solidFill>
                <a:effectLst/>
                <a:latin typeface="Times New Roman" panose="02020603050405020304" pitchFamily="18" charset="0"/>
                <a:ea typeface="+mn-ea"/>
                <a:cs typeface="+mn-cs"/>
              </a:rPr>
              <a:t>Операция получения сообщения может использоваться для того, что бы стартовать исполнения процесса. Для этого используется специальная операция получить сообщение и стартовать процесс, она не может иметь входящий поток управления, но только исходящий.</a:t>
            </a:r>
          </a:p>
          <a:p>
            <a:r>
              <a:rPr lang="ru-RU" sz="1200" kern="1200" dirty="0" smtClean="0">
                <a:solidFill>
                  <a:schemeClr val="tx1"/>
                </a:solidFill>
                <a:effectLst/>
                <a:latin typeface="Times New Roman" panose="02020603050405020304" pitchFamily="18" charset="0"/>
                <a:ea typeface="+mn-ea"/>
                <a:cs typeface="+mn-cs"/>
              </a:rPr>
              <a:t> </a:t>
            </a:r>
          </a:p>
          <a:p>
            <a:pPr lvl="0"/>
            <a:r>
              <a:rPr lang="ru-RU" sz="1200" b="1" u="none" strike="noStrike" kern="1200" dirty="0" smtClean="0">
                <a:solidFill>
                  <a:schemeClr val="tx1"/>
                </a:solidFill>
                <a:effectLst/>
                <a:latin typeface="Times New Roman" panose="02020603050405020304" pitchFamily="18" charset="0"/>
                <a:ea typeface="+mn-ea"/>
                <a:cs typeface="+mn-cs"/>
              </a:rPr>
              <a:t>АБСТРАКТНАЯ ОПЕРАЦИЯ</a:t>
            </a:r>
            <a:endParaRPr lang="ru-RU" sz="1200" u="none" strike="noStrike" kern="1200" dirty="0" smtClean="0">
              <a:solidFill>
                <a:schemeClr val="tx1"/>
              </a:solidFill>
              <a:effectLst/>
              <a:latin typeface="Times New Roman" panose="02020603050405020304" pitchFamily="18" charset="0"/>
              <a:ea typeface="+mn-ea"/>
              <a:cs typeface="+mn-cs"/>
            </a:endParaRPr>
          </a:p>
          <a:p>
            <a:r>
              <a:rPr lang="ru-RU" sz="1200" kern="1200" dirty="0" smtClean="0">
                <a:solidFill>
                  <a:schemeClr val="tx1"/>
                </a:solidFill>
                <a:effectLst/>
                <a:latin typeface="Times New Roman" panose="02020603050405020304" pitchFamily="18" charset="0"/>
                <a:ea typeface="+mn-ea"/>
                <a:cs typeface="+mn-cs"/>
              </a:rPr>
              <a:t>Абстрактная (</a:t>
            </a:r>
            <a:r>
              <a:rPr lang="ru-RU" sz="1200" kern="1200" dirty="0" err="1" smtClean="0">
                <a:solidFill>
                  <a:schemeClr val="tx1"/>
                </a:solidFill>
                <a:effectLst/>
                <a:latin typeface="Times New Roman" panose="02020603050405020304" pitchFamily="18" charset="0"/>
                <a:ea typeface="+mn-ea"/>
                <a:cs typeface="+mn-cs"/>
              </a:rPr>
              <a:t>нетипизированная</a:t>
            </a:r>
            <a:r>
              <a:rPr lang="ru-RU" sz="1200" kern="1200" dirty="0" smtClean="0">
                <a:solidFill>
                  <a:schemeClr val="tx1"/>
                </a:solidFill>
                <a:effectLst/>
                <a:latin typeface="Times New Roman" panose="02020603050405020304" pitchFamily="18" charset="0"/>
                <a:ea typeface="+mn-ea"/>
                <a:cs typeface="+mn-cs"/>
              </a:rPr>
              <a:t>) операция, не имеет реального наполнения. Сразу по получению управления она считается исполненной, управление передается следующему заданию. Она может использоваться в аналитическом моделировании, когда не ясен окончательно тип моделируемой операции, В дальнейшем, при переходе к исполняемой модели, тип операции уточняется и указывается на схеме процесса.</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ru-RU" sz="1200" kern="1200" dirty="0" smtClean="0">
              <a:solidFill>
                <a:schemeClr val="tx1"/>
              </a:solidFill>
              <a:effectLst/>
              <a:latin typeface="Times New Roman" panose="02020603050405020304" pitchFamily="18" charset="0"/>
              <a:ea typeface="+mn-ea"/>
              <a:cs typeface="+mn-cs"/>
            </a:endParaRPr>
          </a:p>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17</a:t>
            </a:fld>
            <a:endParaRPr lang="ru-RU" altLang="ru-RU"/>
          </a:p>
        </p:txBody>
      </p:sp>
    </p:spTree>
    <p:extLst>
      <p:ext uri="{BB962C8B-B14F-4D97-AF65-F5344CB8AC3E}">
        <p14:creationId xmlns:p14="http://schemas.microsoft.com/office/powerpoint/2010/main" val="1908471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Times New Roman" panose="02020603050405020304" pitchFamily="18" charset="0"/>
                <a:ea typeface="+mn-ea"/>
                <a:cs typeface="+mn-cs"/>
              </a:rPr>
              <a:t>Операция является базовым графическим элементом нотации, она допускает несколько способов исполнения. Для того чтобы указать способ исполнения операций используются </a:t>
            </a:r>
            <a:r>
              <a:rPr lang="ru-RU" sz="1200" b="1" kern="1200" dirty="0" smtClean="0">
                <a:solidFill>
                  <a:schemeClr val="tx1"/>
                </a:solidFill>
                <a:effectLst/>
                <a:latin typeface="Times New Roman" panose="02020603050405020304" pitchFamily="18" charset="0"/>
                <a:ea typeface="+mn-ea"/>
                <a:cs typeface="+mn-cs"/>
              </a:rPr>
              <a:t>маркеры. </a:t>
            </a:r>
            <a:r>
              <a:rPr lang="ru-RU" sz="1200" kern="1200" dirty="0" smtClean="0">
                <a:solidFill>
                  <a:schemeClr val="tx1"/>
                </a:solidFill>
                <a:effectLst/>
                <a:latin typeface="Times New Roman" panose="02020603050405020304" pitchFamily="18" charset="0"/>
                <a:ea typeface="+mn-ea"/>
                <a:cs typeface="+mn-cs"/>
              </a:rPr>
              <a:t>Они размещаются поверх графического элемента, добавляя тем самым определенную семантику. Нотация </a:t>
            </a:r>
            <a:r>
              <a:rPr lang="en-US" sz="1200" kern="1200" dirty="0" smtClean="0">
                <a:solidFill>
                  <a:schemeClr val="tx1"/>
                </a:solidFill>
                <a:effectLst/>
                <a:latin typeface="Times New Roman" panose="02020603050405020304" pitchFamily="18" charset="0"/>
                <a:ea typeface="+mn-ea"/>
                <a:cs typeface="+mn-cs"/>
              </a:rPr>
              <a:t>BPMN</a:t>
            </a:r>
            <a:r>
              <a:rPr lang="ru-RU" sz="1200" kern="1200" dirty="0" smtClean="0">
                <a:solidFill>
                  <a:schemeClr val="tx1"/>
                </a:solidFill>
                <a:effectLst/>
                <a:latin typeface="Times New Roman" panose="02020603050405020304" pitchFamily="18" charset="0"/>
                <a:ea typeface="+mn-ea"/>
                <a:cs typeface="+mn-cs"/>
              </a:rPr>
              <a:t> 2.0 регламентирует шесть видов маркеров, в </a:t>
            </a:r>
            <a:r>
              <a:rPr lang="ru-RU" sz="1200" kern="1200" dirty="0" err="1" smtClean="0">
                <a:solidFill>
                  <a:schemeClr val="tx1"/>
                </a:solidFill>
                <a:effectLst/>
                <a:latin typeface="Times New Roman" panose="02020603050405020304" pitchFamily="18" charset="0"/>
                <a:ea typeface="+mn-ea"/>
                <a:cs typeface="+mn-cs"/>
              </a:rPr>
              <a:t>т.ч</a:t>
            </a:r>
            <a:r>
              <a:rPr lang="ru-RU" sz="1200" kern="1200" dirty="0" smtClean="0">
                <a:solidFill>
                  <a:schemeClr val="tx1"/>
                </a:solidFill>
                <a:effectLst/>
                <a:latin typeface="Times New Roman" panose="02020603050405020304" pitchFamily="18" charset="0"/>
                <a:ea typeface="+mn-ea"/>
                <a:cs typeface="+mn-cs"/>
              </a:rPr>
              <a:t>. три маркера для изображения разных видов циклов: обычный цикл; параллельное выполнение, параллельное исполнение; последовательное выполнение, компенсация, операция «по случаю» </a:t>
            </a:r>
            <a:r>
              <a:rPr lang="en-US" sz="1200" kern="1200" dirty="0" smtClean="0">
                <a:solidFill>
                  <a:schemeClr val="tx1"/>
                </a:solidFill>
                <a:effectLst/>
                <a:latin typeface="Times New Roman" panose="02020603050405020304" pitchFamily="18" charset="0"/>
                <a:ea typeface="+mn-ea"/>
                <a:cs typeface="+mn-cs"/>
              </a:rPr>
              <a:t>(Ad-Hoc).</a:t>
            </a:r>
            <a:endParaRPr lang="ru-RU" sz="1200" kern="1200" dirty="0" smtClean="0">
              <a:solidFill>
                <a:schemeClr val="tx1"/>
              </a:solidFill>
              <a:effectLst/>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kern="1200" dirty="0" smtClean="0">
                <a:solidFill>
                  <a:schemeClr val="tx1"/>
                </a:solidFill>
                <a:effectLst/>
                <a:latin typeface="Times New Roman" panose="02020603050405020304" pitchFamily="18" charset="0"/>
                <a:ea typeface="+mn-ea"/>
                <a:cs typeface="+mn-cs"/>
              </a:rPr>
              <a:t>Таблица 3-2. Маркеры операций</a:t>
            </a:r>
          </a:p>
          <a:p>
            <a:endParaRPr lang="ru-RU" sz="1200" b="1" i="0" u="none" strike="noStrike" kern="1200" dirty="0" smtClean="0">
              <a:solidFill>
                <a:schemeClr val="tx1"/>
              </a:solidFill>
              <a:effectLst/>
              <a:latin typeface="Times New Roman" panose="02020603050405020304" pitchFamily="18" charset="0"/>
              <a:ea typeface="+mn-ea"/>
              <a:cs typeface="+mn-cs"/>
            </a:endParaRPr>
          </a:p>
          <a:p>
            <a:r>
              <a:rPr lang="ru-RU" sz="1200" b="1" i="0" u="none" strike="noStrike" kern="1200" dirty="0" smtClean="0">
                <a:solidFill>
                  <a:schemeClr val="tx1"/>
                </a:solidFill>
                <a:effectLst/>
                <a:latin typeface="Times New Roman" panose="02020603050405020304" pitchFamily="18" charset="0"/>
                <a:ea typeface="+mn-ea"/>
                <a:cs typeface="+mn-cs"/>
              </a:rPr>
              <a:t>МАРКЕР ПОДПРОЦЕССА</a:t>
            </a:r>
            <a:endParaRPr lang="ru-RU" sz="1200" b="1" kern="1200" dirty="0" smtClean="0">
              <a:solidFill>
                <a:schemeClr val="tx1"/>
              </a:solidFill>
              <a:effectLst/>
              <a:latin typeface="Times New Roman" panose="02020603050405020304" pitchFamily="18" charset="0"/>
              <a:ea typeface="+mn-ea"/>
              <a:cs typeface="+mn-cs"/>
            </a:endParaRPr>
          </a:p>
          <a:p>
            <a:r>
              <a:rPr lang="ru-RU" sz="1200" b="1" kern="1200" dirty="0" smtClean="0">
                <a:solidFill>
                  <a:schemeClr val="tx1"/>
                </a:solidFill>
                <a:effectLst/>
                <a:latin typeface="Times New Roman" panose="02020603050405020304" pitchFamily="18" charset="0"/>
                <a:ea typeface="+mn-ea"/>
                <a:cs typeface="+mn-cs"/>
              </a:rPr>
              <a:t>Маркер </a:t>
            </a:r>
            <a:r>
              <a:rPr lang="ru-RU" sz="1200" b="1" kern="1200" dirty="0" err="1" smtClean="0">
                <a:solidFill>
                  <a:schemeClr val="tx1"/>
                </a:solidFill>
                <a:effectLst/>
                <a:latin typeface="Times New Roman" panose="02020603050405020304" pitchFamily="18" charset="0"/>
                <a:ea typeface="+mn-ea"/>
                <a:cs typeface="+mn-cs"/>
              </a:rPr>
              <a:t>подпроцесса</a:t>
            </a:r>
            <a:r>
              <a:rPr lang="ru-RU" sz="1200" b="1" kern="1200" dirty="0" smtClean="0">
                <a:solidFill>
                  <a:schemeClr val="tx1"/>
                </a:solidFill>
                <a:effectLst/>
                <a:latin typeface="Times New Roman" panose="02020603050405020304" pitchFamily="18" charset="0"/>
                <a:ea typeface="+mn-ea"/>
                <a:cs typeface="+mn-cs"/>
              </a:rPr>
              <a:t> </a:t>
            </a:r>
            <a:r>
              <a:rPr lang="ru-RU" sz="1200" kern="1200" dirty="0" smtClean="0">
                <a:solidFill>
                  <a:schemeClr val="tx1"/>
                </a:solidFill>
                <a:effectLst/>
                <a:latin typeface="Times New Roman" panose="02020603050405020304" pitchFamily="18" charset="0"/>
                <a:ea typeface="+mn-ea"/>
                <a:cs typeface="+mn-cs"/>
              </a:rPr>
              <a:t>сигнализирует аналитику, что тот имеет дело с составной операцией – </a:t>
            </a:r>
            <a:r>
              <a:rPr lang="ru-RU" sz="1200" kern="1200" dirty="0" err="1" smtClean="0">
                <a:solidFill>
                  <a:schemeClr val="tx1"/>
                </a:solidFill>
                <a:effectLst/>
                <a:latin typeface="Times New Roman" panose="02020603050405020304" pitchFamily="18" charset="0"/>
                <a:ea typeface="+mn-ea"/>
                <a:cs typeface="+mn-cs"/>
              </a:rPr>
              <a:t>подпроцессом</a:t>
            </a:r>
            <a:r>
              <a:rPr lang="ru-RU" sz="1200" kern="1200" dirty="0" smtClean="0">
                <a:solidFill>
                  <a:schemeClr val="tx1"/>
                </a:solidFill>
                <a:effectLst/>
                <a:latin typeface="Times New Roman" panose="02020603050405020304" pitchFamily="18" charset="0"/>
                <a:ea typeface="+mn-ea"/>
                <a:cs typeface="+mn-cs"/>
              </a:rPr>
              <a:t>, который может быть декомпозирован на отдельные операции. Последние, в свою очередь, могут быть составными. Глубина вложенности составных операций не ограничивается. Составная операция может быть свернутой или раскрытой. Развернутый </a:t>
            </a:r>
            <a:r>
              <a:rPr lang="ru-RU" sz="1200" kern="1200" dirty="0" err="1" smtClean="0">
                <a:solidFill>
                  <a:schemeClr val="tx1"/>
                </a:solidFill>
                <a:effectLst/>
                <a:latin typeface="Times New Roman" panose="02020603050405020304" pitchFamily="18" charset="0"/>
                <a:ea typeface="+mn-ea"/>
                <a:cs typeface="+mn-cs"/>
              </a:rPr>
              <a:t>подпроцесс</a:t>
            </a:r>
            <a:r>
              <a:rPr lang="ru-RU" sz="1200" kern="1200" dirty="0" smtClean="0">
                <a:solidFill>
                  <a:schemeClr val="tx1"/>
                </a:solidFill>
                <a:effectLst/>
                <a:latin typeface="Times New Roman" panose="02020603050405020304" pitchFamily="18" charset="0"/>
                <a:ea typeface="+mn-ea"/>
                <a:cs typeface="+mn-cs"/>
              </a:rPr>
              <a:t> детализуется на отдельной странице диаграммы.</a:t>
            </a:r>
          </a:p>
          <a:p>
            <a:r>
              <a:rPr lang="ru-RU" sz="1200" kern="1200" dirty="0" smtClean="0">
                <a:solidFill>
                  <a:schemeClr val="tx1"/>
                </a:solidFill>
                <a:effectLst/>
                <a:latin typeface="Times New Roman" panose="02020603050405020304" pitchFamily="18" charset="0"/>
                <a:ea typeface="+mn-ea"/>
                <a:cs typeface="+mn-cs"/>
              </a:rPr>
              <a:t> </a:t>
            </a:r>
          </a:p>
          <a:p>
            <a:pPr lvl="0"/>
            <a:r>
              <a:rPr lang="ru-RU" sz="1200" b="1" i="0" u="none" strike="noStrike" kern="1200" dirty="0" smtClean="0">
                <a:solidFill>
                  <a:schemeClr val="tx1"/>
                </a:solidFill>
                <a:effectLst/>
                <a:latin typeface="Times New Roman" panose="02020603050405020304" pitchFamily="18" charset="0"/>
                <a:ea typeface="+mn-ea"/>
                <a:cs typeface="+mn-cs"/>
              </a:rPr>
              <a:t>МАРКЕР ЦИКЛА</a:t>
            </a:r>
            <a:endParaRPr lang="ru-RU" sz="1200" b="1" u="none" strike="noStrike" kern="1200" dirty="0" smtClean="0">
              <a:solidFill>
                <a:schemeClr val="tx1"/>
              </a:solidFill>
              <a:effectLst/>
              <a:latin typeface="Times New Roman" panose="02020603050405020304" pitchFamily="18" charset="0"/>
              <a:ea typeface="+mn-ea"/>
              <a:cs typeface="+mn-cs"/>
            </a:endParaRPr>
          </a:p>
          <a:p>
            <a:r>
              <a:rPr lang="ru-RU" sz="1200" b="1" kern="1200" dirty="0" smtClean="0">
                <a:solidFill>
                  <a:schemeClr val="tx1"/>
                </a:solidFill>
                <a:effectLst/>
                <a:latin typeface="Times New Roman" panose="02020603050405020304" pitchFamily="18" charset="0"/>
                <a:ea typeface="+mn-ea"/>
                <a:cs typeface="+mn-cs"/>
              </a:rPr>
              <a:t>Маркер цикла </a:t>
            </a:r>
            <a:r>
              <a:rPr lang="ru-RU" sz="1200" kern="1200" dirty="0" smtClean="0">
                <a:solidFill>
                  <a:schemeClr val="tx1"/>
                </a:solidFill>
                <a:effectLst/>
                <a:latin typeface="Times New Roman" panose="02020603050405020304" pitchFamily="18" charset="0"/>
                <a:ea typeface="+mn-ea"/>
                <a:cs typeface="+mn-cs"/>
              </a:rPr>
              <a:t>означает последовательное, циклическое исполнение операции. Для цикла можно задать условие повторения: «</a:t>
            </a:r>
            <a:r>
              <a:rPr lang="en-US" sz="1200" kern="1200" dirty="0" smtClean="0">
                <a:solidFill>
                  <a:schemeClr val="tx1"/>
                </a:solidFill>
                <a:effectLst/>
                <a:latin typeface="Times New Roman" panose="02020603050405020304" pitchFamily="18" charset="0"/>
                <a:ea typeface="+mn-ea"/>
                <a:cs typeface="+mn-cs"/>
              </a:rPr>
              <a:t>while</a:t>
            </a:r>
            <a:r>
              <a:rPr lang="ru-RU" sz="1200" kern="1200" dirty="0" smtClean="0">
                <a:solidFill>
                  <a:schemeClr val="tx1"/>
                </a:solidFill>
                <a:effectLst/>
                <a:latin typeface="Times New Roman" panose="02020603050405020304" pitchFamily="18" charset="0"/>
                <a:ea typeface="+mn-ea"/>
                <a:cs typeface="+mn-cs"/>
              </a:rPr>
              <a:t>...</a:t>
            </a:r>
            <a:r>
              <a:rPr lang="en-US" sz="1200" kern="1200" dirty="0" smtClean="0">
                <a:solidFill>
                  <a:schemeClr val="tx1"/>
                </a:solidFill>
                <a:effectLst/>
                <a:latin typeface="Times New Roman" panose="02020603050405020304" pitchFamily="18" charset="0"/>
                <a:ea typeface="+mn-ea"/>
                <a:cs typeface="+mn-cs"/>
              </a:rPr>
              <a:t>do</a:t>
            </a:r>
            <a:r>
              <a:rPr lang="ru-RU" sz="1200" kern="1200" dirty="0" smtClean="0">
                <a:solidFill>
                  <a:schemeClr val="tx1"/>
                </a:solidFill>
                <a:effectLst/>
                <a:latin typeface="Times New Roman" panose="02020603050405020304" pitchFamily="18" charset="0"/>
                <a:ea typeface="+mn-ea"/>
                <a:cs typeface="+mn-cs"/>
              </a:rPr>
              <a:t>», «</a:t>
            </a:r>
            <a:r>
              <a:rPr lang="en-US" sz="1200" kern="1200" dirty="0" smtClean="0">
                <a:solidFill>
                  <a:schemeClr val="tx1"/>
                </a:solidFill>
                <a:effectLst/>
                <a:latin typeface="Times New Roman" panose="02020603050405020304" pitchFamily="18" charset="0"/>
                <a:ea typeface="+mn-ea"/>
                <a:cs typeface="+mn-cs"/>
              </a:rPr>
              <a:t>repeat</a:t>
            </a:r>
            <a:r>
              <a:rPr lang="ru-RU" sz="1200" kern="1200" dirty="0" smtClean="0">
                <a:solidFill>
                  <a:schemeClr val="tx1"/>
                </a:solidFill>
                <a:effectLst/>
                <a:latin typeface="Times New Roman" panose="02020603050405020304" pitchFamily="18" charset="0"/>
                <a:ea typeface="+mn-ea"/>
                <a:cs typeface="+mn-cs"/>
              </a:rPr>
              <a:t>...</a:t>
            </a:r>
            <a:r>
              <a:rPr lang="en-US" sz="1200" kern="1200" dirty="0" smtClean="0">
                <a:solidFill>
                  <a:schemeClr val="tx1"/>
                </a:solidFill>
                <a:effectLst/>
                <a:latin typeface="Times New Roman" panose="02020603050405020304" pitchFamily="18" charset="0"/>
                <a:ea typeface="+mn-ea"/>
                <a:cs typeface="+mn-cs"/>
              </a:rPr>
              <a:t>until</a:t>
            </a:r>
            <a:r>
              <a:rPr lang="ru-RU" sz="1200" kern="1200" dirty="0" smtClean="0">
                <a:solidFill>
                  <a:schemeClr val="tx1"/>
                </a:solidFill>
                <a:effectLst/>
                <a:latin typeface="Times New Roman" panose="02020603050405020304" pitchFamily="18" charset="0"/>
                <a:ea typeface="+mn-ea"/>
                <a:cs typeface="+mn-cs"/>
              </a:rPr>
              <a:t>». Число повторений и способ исполнения определяются встроенными атрибутами операции и могут гибко перестраиваться. </a:t>
            </a:r>
          </a:p>
          <a:p>
            <a:endParaRPr lang="ru-RU" sz="1200" kern="1200" dirty="0" smtClean="0">
              <a:solidFill>
                <a:schemeClr val="tx1"/>
              </a:solidFill>
              <a:effectLst/>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b="1" u="none" strike="noStrike" kern="1200" dirty="0" smtClean="0">
                <a:solidFill>
                  <a:schemeClr val="tx1"/>
                </a:solidFill>
                <a:effectLst/>
                <a:latin typeface="Times New Roman" panose="02020603050405020304" pitchFamily="18" charset="0"/>
                <a:ea typeface="+mn-ea"/>
                <a:cs typeface="+mn-cs"/>
              </a:rPr>
              <a:t>МАРКЕР ПАРАЛЛЕЛЬНОГО ВЫПОЛНЕНИЯ</a:t>
            </a:r>
          </a:p>
          <a:p>
            <a:r>
              <a:rPr lang="ru-RU" sz="1200" b="1" i="0" u="none" strike="noStrike" kern="1200" dirty="0" smtClean="0">
                <a:solidFill>
                  <a:schemeClr val="tx1"/>
                </a:solidFill>
                <a:effectLst/>
                <a:latin typeface="Times New Roman" panose="02020603050405020304" pitchFamily="18" charset="0"/>
                <a:ea typeface="+mn-ea"/>
                <a:cs typeface="+mn-cs"/>
              </a:rPr>
              <a:t>Маркер параллельного выполнения </a:t>
            </a:r>
            <a:r>
              <a:rPr lang="ru-RU" sz="1200" b="0" i="0" u="none" strike="noStrike" kern="1200" dirty="0" smtClean="0">
                <a:solidFill>
                  <a:schemeClr val="tx1"/>
                </a:solidFill>
                <a:effectLst/>
                <a:latin typeface="Times New Roman" panose="02020603050405020304" pitchFamily="18" charset="0"/>
                <a:ea typeface="+mn-ea"/>
                <a:cs typeface="+mn-cs"/>
              </a:rPr>
              <a:t>означает одновременный, параллельный запуск нужного числа экземпляров операции. Он применяется, когда аналитик на этапе моделирования не знает точное количество экземпляров в момент исполнения. Например, описывая электронное взаимодействие с контрагентами, мы заранее не знаем их числа, более того, разные экземпляры одного процесса могут вызывать разное число контрагентов. Число контрагентов, участвующих в процессе станет известно на этапе исполнения. Вычисление числа экземпляров выполняется только один раз, будет запущено нужное число экземпляров операции. Число повторений и семантика исполнения определяются встроенными атрибутами операции. Аналитик может явно указать число экземпляров или указать условие, при которых будет создан еще один экземпляр процесса. Соответствующие атрибуты определяют условия координации и завершения запущенных множественных экземпляров процессов.</a:t>
            </a:r>
          </a:p>
          <a:p>
            <a:endParaRPr lang="ru-RU" sz="1200" b="0" i="0" u="none" strike="noStrike" kern="1200" dirty="0" smtClean="0">
              <a:solidFill>
                <a:schemeClr val="tx1"/>
              </a:solidFill>
              <a:effectLst/>
              <a:latin typeface="Times New Roman" panose="02020603050405020304" pitchFamily="18" charset="0"/>
              <a:ea typeface="+mn-ea"/>
              <a:cs typeface="+mn-cs"/>
            </a:endParaRPr>
          </a:p>
          <a:p>
            <a:pPr lvl="0"/>
            <a:r>
              <a:rPr lang="ru-RU" sz="1200" b="1" u="none" strike="noStrike" kern="1200" dirty="0" smtClean="0">
                <a:solidFill>
                  <a:schemeClr val="tx1"/>
                </a:solidFill>
                <a:effectLst/>
                <a:latin typeface="Times New Roman" panose="02020603050405020304" pitchFamily="18" charset="0"/>
                <a:ea typeface="+mn-ea"/>
                <a:cs typeface="+mn-cs"/>
              </a:rPr>
              <a:t>МАРКЕР ПОСЛЕДОВАТЕЛЬНОГО ВЫПОЛНЕНИЯ</a:t>
            </a:r>
            <a:endParaRPr lang="ru-RU" sz="1200" u="none" strike="noStrike" kern="1200" dirty="0" smtClean="0">
              <a:solidFill>
                <a:schemeClr val="tx1"/>
              </a:solidFill>
              <a:effectLst/>
              <a:latin typeface="Times New Roman" panose="02020603050405020304" pitchFamily="18" charset="0"/>
              <a:ea typeface="+mn-ea"/>
              <a:cs typeface="+mn-cs"/>
            </a:endParaRPr>
          </a:p>
          <a:p>
            <a:r>
              <a:rPr lang="ru-RU" sz="1200" b="1" kern="1200" dirty="0" smtClean="0">
                <a:solidFill>
                  <a:schemeClr val="tx1"/>
                </a:solidFill>
                <a:effectLst/>
                <a:latin typeface="Times New Roman" panose="02020603050405020304" pitchFamily="18" charset="0"/>
                <a:ea typeface="+mn-ea"/>
                <a:cs typeface="+mn-cs"/>
              </a:rPr>
              <a:t>Маркер последовательного выполнения </a:t>
            </a:r>
            <a:r>
              <a:rPr lang="ru-RU" sz="1200" kern="1200" dirty="0" smtClean="0">
                <a:solidFill>
                  <a:schemeClr val="tx1"/>
                </a:solidFill>
                <a:effectLst/>
                <a:latin typeface="Times New Roman" panose="02020603050405020304" pitchFamily="18" charset="0"/>
                <a:ea typeface="+mn-ea"/>
                <a:cs typeface="+mn-cs"/>
              </a:rPr>
              <a:t>отображает циклическое выполнение множества экземпляров. Работа организуется точно так же, как в обычном цикле. Для цикла можно так же задать условие вида: «</a:t>
            </a:r>
            <a:r>
              <a:rPr lang="en-US" sz="1200" kern="1200" dirty="0" smtClean="0">
                <a:solidFill>
                  <a:schemeClr val="tx1"/>
                </a:solidFill>
                <a:effectLst/>
                <a:latin typeface="Times New Roman" panose="02020603050405020304" pitchFamily="18" charset="0"/>
                <a:ea typeface="+mn-ea"/>
                <a:cs typeface="+mn-cs"/>
              </a:rPr>
              <a:t>while</a:t>
            </a:r>
            <a:r>
              <a:rPr lang="ru-RU" sz="1200" kern="1200" dirty="0" smtClean="0">
                <a:solidFill>
                  <a:schemeClr val="tx1"/>
                </a:solidFill>
                <a:effectLst/>
                <a:latin typeface="Times New Roman" panose="02020603050405020304" pitchFamily="18" charset="0"/>
                <a:ea typeface="+mn-ea"/>
                <a:cs typeface="+mn-cs"/>
              </a:rPr>
              <a:t>...</a:t>
            </a:r>
            <a:r>
              <a:rPr lang="en-US" sz="1200" kern="1200" dirty="0" smtClean="0">
                <a:solidFill>
                  <a:schemeClr val="tx1"/>
                </a:solidFill>
                <a:effectLst/>
                <a:latin typeface="Times New Roman" panose="02020603050405020304" pitchFamily="18" charset="0"/>
                <a:ea typeface="+mn-ea"/>
                <a:cs typeface="+mn-cs"/>
              </a:rPr>
              <a:t>do</a:t>
            </a:r>
            <a:r>
              <a:rPr lang="ru-RU" sz="1200" kern="1200" dirty="0" smtClean="0">
                <a:solidFill>
                  <a:schemeClr val="tx1"/>
                </a:solidFill>
                <a:effectLst/>
                <a:latin typeface="Times New Roman" panose="02020603050405020304" pitchFamily="18" charset="0"/>
                <a:ea typeface="+mn-ea"/>
                <a:cs typeface="+mn-cs"/>
              </a:rPr>
              <a:t>», «</a:t>
            </a:r>
            <a:r>
              <a:rPr lang="en-US" sz="1200" kern="1200" dirty="0" smtClean="0">
                <a:solidFill>
                  <a:schemeClr val="tx1"/>
                </a:solidFill>
                <a:effectLst/>
                <a:latin typeface="Times New Roman" panose="02020603050405020304" pitchFamily="18" charset="0"/>
                <a:ea typeface="+mn-ea"/>
                <a:cs typeface="+mn-cs"/>
              </a:rPr>
              <a:t>repeat</a:t>
            </a:r>
            <a:r>
              <a:rPr lang="ru-RU" sz="1200" kern="1200" dirty="0" smtClean="0">
                <a:solidFill>
                  <a:schemeClr val="tx1"/>
                </a:solidFill>
                <a:effectLst/>
                <a:latin typeface="Times New Roman" panose="02020603050405020304" pitchFamily="18" charset="0"/>
                <a:ea typeface="+mn-ea"/>
                <a:cs typeface="+mn-cs"/>
              </a:rPr>
              <a:t>...</a:t>
            </a:r>
            <a:r>
              <a:rPr lang="en-US" sz="1200" kern="1200" dirty="0" smtClean="0">
                <a:solidFill>
                  <a:schemeClr val="tx1"/>
                </a:solidFill>
                <a:effectLst/>
                <a:latin typeface="Times New Roman" panose="02020603050405020304" pitchFamily="18" charset="0"/>
                <a:ea typeface="+mn-ea"/>
                <a:cs typeface="+mn-cs"/>
              </a:rPr>
              <a:t>until</a:t>
            </a:r>
            <a:r>
              <a:rPr lang="ru-RU" sz="1200" kern="1200" dirty="0" smtClean="0">
                <a:solidFill>
                  <a:schemeClr val="tx1"/>
                </a:solidFill>
                <a:effectLst/>
                <a:latin typeface="Times New Roman" panose="02020603050405020304" pitchFamily="18" charset="0"/>
                <a:ea typeface="+mn-ea"/>
                <a:cs typeface="+mn-cs"/>
              </a:rPr>
              <a:t>».</a:t>
            </a:r>
          </a:p>
          <a:p>
            <a:r>
              <a:rPr lang="ru-RU" sz="1200" kern="1200" dirty="0" smtClean="0">
                <a:solidFill>
                  <a:schemeClr val="tx1"/>
                </a:solidFill>
                <a:effectLst/>
                <a:latin typeface="Times New Roman" panose="02020603050405020304" pitchFamily="18" charset="0"/>
                <a:ea typeface="+mn-ea"/>
                <a:cs typeface="+mn-cs"/>
              </a:rPr>
              <a:t>Число повторений и способ исполнения определяются встроенными атрибутами операции, так же как для параллельного исполнения. Обратим внимание, что маркер последовательного исполнения, если установлено соответствующее значение атрибута </a:t>
            </a:r>
            <a:r>
              <a:rPr lang="en-US" sz="1200" kern="1200" dirty="0" err="1" smtClean="0">
                <a:solidFill>
                  <a:schemeClr val="tx1"/>
                </a:solidFill>
                <a:effectLst/>
                <a:latin typeface="Times New Roman" panose="02020603050405020304" pitchFamily="18" charset="0"/>
                <a:ea typeface="+mn-ea"/>
                <a:cs typeface="+mn-cs"/>
              </a:rPr>
              <a:t>isSequential</a:t>
            </a:r>
            <a:r>
              <a:rPr lang="ru-RU" sz="1200" kern="1200" dirty="0" smtClean="0">
                <a:solidFill>
                  <a:schemeClr val="tx1"/>
                </a:solidFill>
                <a:effectLst/>
                <a:latin typeface="Times New Roman" panose="02020603050405020304" pitchFamily="18" charset="0"/>
                <a:ea typeface="+mn-ea"/>
                <a:cs typeface="+mn-cs"/>
              </a:rPr>
              <a:t>, означает параллельное исполнение (см. 3.2.3), соответственно изменится маркер активности.</a:t>
            </a:r>
          </a:p>
          <a:p>
            <a:r>
              <a:rPr lang="ru-RU" sz="1200" kern="1200" dirty="0" smtClean="0">
                <a:solidFill>
                  <a:schemeClr val="tx1"/>
                </a:solidFill>
                <a:effectLst/>
                <a:latin typeface="Times New Roman" panose="02020603050405020304" pitchFamily="18" charset="0"/>
                <a:ea typeface="+mn-ea"/>
                <a:cs typeface="+mn-cs"/>
              </a:rPr>
              <a:t> </a:t>
            </a:r>
          </a:p>
          <a:p>
            <a:pPr lvl="0"/>
            <a:r>
              <a:rPr lang="ru-RU" sz="1200" b="1" u="none" strike="noStrike" kern="1200" dirty="0" smtClean="0">
                <a:solidFill>
                  <a:schemeClr val="tx1"/>
                </a:solidFill>
                <a:effectLst/>
                <a:latin typeface="Times New Roman" panose="02020603050405020304" pitchFamily="18" charset="0"/>
                <a:ea typeface="+mn-ea"/>
                <a:cs typeface="+mn-cs"/>
              </a:rPr>
              <a:t>МАРКЕР </a:t>
            </a:r>
            <a:r>
              <a:rPr lang="en-US" sz="1200" b="1" u="none" strike="noStrike" kern="1200" dirty="0" smtClean="0">
                <a:solidFill>
                  <a:schemeClr val="tx1"/>
                </a:solidFill>
                <a:effectLst/>
                <a:latin typeface="Times New Roman" panose="02020603050405020304" pitchFamily="18" charset="0"/>
                <a:ea typeface="+mn-ea"/>
                <a:cs typeface="+mn-cs"/>
              </a:rPr>
              <a:t>AD-HOC </a:t>
            </a:r>
            <a:r>
              <a:rPr lang="ru-RU" sz="1200" b="1" u="none" strike="noStrike" kern="1200" dirty="0" smtClean="0">
                <a:solidFill>
                  <a:schemeClr val="tx1"/>
                </a:solidFill>
                <a:effectLst/>
                <a:latin typeface="Times New Roman" panose="02020603050405020304" pitchFamily="18" charset="0"/>
                <a:ea typeface="+mn-ea"/>
                <a:cs typeface="+mn-cs"/>
              </a:rPr>
              <a:t>ОПЕРАЦИИ</a:t>
            </a:r>
            <a:endParaRPr lang="ru-RU" sz="1200" u="none" strike="noStrike" kern="1200" dirty="0" smtClean="0">
              <a:solidFill>
                <a:schemeClr val="tx1"/>
              </a:solidFill>
              <a:effectLst/>
              <a:latin typeface="Times New Roman" panose="02020603050405020304" pitchFamily="18" charset="0"/>
              <a:ea typeface="+mn-ea"/>
              <a:cs typeface="+mn-cs"/>
            </a:endParaRPr>
          </a:p>
          <a:p>
            <a:r>
              <a:rPr lang="ru-RU" sz="1200" b="1" kern="1200" dirty="0" smtClean="0">
                <a:solidFill>
                  <a:schemeClr val="tx1"/>
                </a:solidFill>
                <a:effectLst/>
                <a:latin typeface="Times New Roman" panose="02020603050405020304" pitchFamily="18" charset="0"/>
                <a:ea typeface="+mn-ea"/>
                <a:cs typeface="+mn-cs"/>
              </a:rPr>
              <a:t>Операция для случая (</a:t>
            </a:r>
            <a:r>
              <a:rPr lang="en-US" sz="1200" b="1" kern="1200" dirty="0" smtClean="0">
                <a:solidFill>
                  <a:schemeClr val="tx1"/>
                </a:solidFill>
                <a:effectLst/>
                <a:latin typeface="Times New Roman" panose="02020603050405020304" pitchFamily="18" charset="0"/>
                <a:ea typeface="+mn-ea"/>
                <a:cs typeface="+mn-cs"/>
              </a:rPr>
              <a:t>ad</a:t>
            </a:r>
            <a:r>
              <a:rPr lang="ru-RU" sz="1200" b="1" kern="1200" dirty="0" smtClean="0">
                <a:solidFill>
                  <a:schemeClr val="tx1"/>
                </a:solidFill>
                <a:effectLst/>
                <a:latin typeface="Times New Roman" panose="02020603050405020304" pitchFamily="18" charset="0"/>
                <a:ea typeface="+mn-ea"/>
                <a:cs typeface="+mn-cs"/>
              </a:rPr>
              <a:t>-</a:t>
            </a:r>
            <a:r>
              <a:rPr lang="en-US" sz="1200" b="1" kern="1200" dirty="0" smtClean="0">
                <a:solidFill>
                  <a:schemeClr val="tx1"/>
                </a:solidFill>
                <a:effectLst/>
                <a:latin typeface="Times New Roman" panose="02020603050405020304" pitchFamily="18" charset="0"/>
                <a:ea typeface="+mn-ea"/>
                <a:cs typeface="+mn-cs"/>
              </a:rPr>
              <a:t>hoc</a:t>
            </a:r>
            <a:r>
              <a:rPr lang="ru-RU" sz="1200" b="1" kern="1200" dirty="0" smtClean="0">
                <a:solidFill>
                  <a:schemeClr val="tx1"/>
                </a:solidFill>
                <a:effectLst/>
                <a:latin typeface="Times New Roman" panose="02020603050405020304" pitchFamily="18" charset="0"/>
                <a:ea typeface="+mn-ea"/>
                <a:cs typeface="+mn-cs"/>
              </a:rPr>
              <a:t>) </a:t>
            </a:r>
            <a:r>
              <a:rPr lang="ru-RU" sz="1200" kern="1200" dirty="0" smtClean="0">
                <a:solidFill>
                  <a:schemeClr val="tx1"/>
                </a:solidFill>
                <a:effectLst/>
                <a:latin typeface="Times New Roman" panose="02020603050405020304" pitchFamily="18" charset="0"/>
                <a:ea typeface="+mn-ea"/>
                <a:cs typeface="+mn-cs"/>
              </a:rPr>
              <a:t>обозначает решение, предназначенное для конкретной проблемы или ситуации. Маркер </a:t>
            </a:r>
            <a:r>
              <a:rPr lang="ru-RU" sz="1200" i="1" kern="1200" dirty="0" smtClean="0">
                <a:solidFill>
                  <a:schemeClr val="tx1"/>
                </a:solidFill>
                <a:effectLst/>
                <a:latin typeface="Times New Roman" panose="02020603050405020304" pitchFamily="18" charset="0"/>
                <a:ea typeface="+mn-ea"/>
                <a:cs typeface="+mn-cs"/>
              </a:rPr>
              <a:t>«</a:t>
            </a:r>
            <a:r>
              <a:rPr lang="en-US" sz="1200" i="1" kern="1200" dirty="0" smtClean="0">
                <a:solidFill>
                  <a:schemeClr val="tx1"/>
                </a:solidFill>
                <a:effectLst/>
                <a:latin typeface="Times New Roman" panose="02020603050405020304" pitchFamily="18" charset="0"/>
                <a:ea typeface="+mn-ea"/>
                <a:cs typeface="+mn-cs"/>
              </a:rPr>
              <a:t>ad</a:t>
            </a:r>
            <a:r>
              <a:rPr lang="ru-RU" sz="1200" i="1" kern="1200" dirty="0" smtClean="0">
                <a:solidFill>
                  <a:schemeClr val="tx1"/>
                </a:solidFill>
                <a:effectLst/>
                <a:latin typeface="Times New Roman" panose="02020603050405020304" pitchFamily="18" charset="0"/>
                <a:ea typeface="+mn-ea"/>
                <a:cs typeface="+mn-cs"/>
              </a:rPr>
              <a:t>-</a:t>
            </a:r>
            <a:r>
              <a:rPr lang="en-US" sz="1200" i="1" kern="1200" dirty="0" smtClean="0">
                <a:solidFill>
                  <a:schemeClr val="tx1"/>
                </a:solidFill>
                <a:effectLst/>
                <a:latin typeface="Times New Roman" panose="02020603050405020304" pitchFamily="18" charset="0"/>
                <a:ea typeface="+mn-ea"/>
                <a:cs typeface="+mn-cs"/>
              </a:rPr>
              <a:t>hoc</a:t>
            </a:r>
            <a:r>
              <a:rPr lang="ru-RU" sz="1200" i="1" kern="1200" dirty="0" smtClean="0">
                <a:solidFill>
                  <a:schemeClr val="tx1"/>
                </a:solidFill>
                <a:effectLst/>
                <a:latin typeface="Times New Roman" panose="02020603050405020304" pitchFamily="18" charset="0"/>
                <a:ea typeface="+mn-ea"/>
                <a:cs typeface="+mn-cs"/>
              </a:rPr>
              <a:t>»</a:t>
            </a:r>
            <a:r>
              <a:rPr lang="ru-RU" sz="1200" kern="1200" dirty="0" smtClean="0">
                <a:solidFill>
                  <a:schemeClr val="tx1"/>
                </a:solidFill>
                <a:effectLst/>
                <a:latin typeface="Times New Roman" panose="02020603050405020304" pitchFamily="18" charset="0"/>
                <a:ea typeface="+mn-ea"/>
                <a:cs typeface="+mn-cs"/>
              </a:rPr>
              <a:t> используется для обозначения сложного действия, которое состоит из набора вложенных операций, каждая предназначено для решения своей задачи, причем они не обязательно связанны между собой потоками передачи управления. Пользователь может выбрать подходящую операцию на этапе исполнения. Последовательность исполнения операций и количество их повторений не регламентируются и определяются пользователем в ходе работы. Данный маркер полезен при моделировании неструктурированных процессов. </a:t>
            </a:r>
          </a:p>
          <a:p>
            <a:endParaRPr lang="ru-RU" sz="1200" b="0" i="0" u="none" strike="noStrike" kern="1200" dirty="0" smtClean="0">
              <a:solidFill>
                <a:schemeClr val="tx1"/>
              </a:solidFill>
              <a:effectLst/>
              <a:latin typeface="Times New Roman" panose="02020603050405020304" pitchFamily="18" charset="0"/>
              <a:ea typeface="+mn-ea"/>
              <a:cs typeface="+mn-cs"/>
            </a:endParaRPr>
          </a:p>
          <a:p>
            <a:pPr lvl="0"/>
            <a:r>
              <a:rPr lang="ru-RU" sz="1200" b="1" u="none" strike="noStrike" kern="1200" dirty="0" smtClean="0">
                <a:solidFill>
                  <a:schemeClr val="tx1"/>
                </a:solidFill>
                <a:effectLst/>
                <a:latin typeface="Times New Roman" panose="02020603050405020304" pitchFamily="18" charset="0"/>
                <a:ea typeface="+mn-ea"/>
                <a:cs typeface="+mn-cs"/>
              </a:rPr>
              <a:t>ОПЕРАЦИЯ КОМПЕНСАЦИЯ</a:t>
            </a:r>
            <a:endParaRPr lang="ru-RU" sz="1200" u="none" strike="noStrike" kern="1200" dirty="0" smtClean="0">
              <a:solidFill>
                <a:schemeClr val="tx1"/>
              </a:solidFill>
              <a:effectLst/>
              <a:latin typeface="Times New Roman" panose="02020603050405020304" pitchFamily="18" charset="0"/>
              <a:ea typeface="+mn-ea"/>
              <a:cs typeface="+mn-cs"/>
            </a:endParaRPr>
          </a:p>
          <a:p>
            <a:r>
              <a:rPr lang="ru-RU" sz="1200" b="1" kern="1200" dirty="0" smtClean="0">
                <a:solidFill>
                  <a:schemeClr val="tx1"/>
                </a:solidFill>
                <a:effectLst/>
                <a:latin typeface="Times New Roman" panose="02020603050405020304" pitchFamily="18" charset="0"/>
                <a:ea typeface="+mn-ea"/>
                <a:cs typeface="+mn-cs"/>
              </a:rPr>
              <a:t>Операция компенсация </a:t>
            </a:r>
            <a:r>
              <a:rPr lang="ru-RU" sz="1200" kern="1200" dirty="0" smtClean="0">
                <a:solidFill>
                  <a:schemeClr val="tx1"/>
                </a:solidFill>
                <a:effectLst/>
                <a:latin typeface="Times New Roman" panose="02020603050405020304" pitchFamily="18" charset="0"/>
                <a:ea typeface="+mn-ea"/>
                <a:cs typeface="+mn-cs"/>
              </a:rPr>
              <a:t>используется для описания логики отмены действий, выполненных в некоторой ранее завершенной операции. Пусть несколько операций образуют транзакцию. Часть операций, составляющих транзакцию, уже успешно завершились, однако какая-то из оставшихся завершилась отказом. Это означает, что транзакция не выполнена, </a:t>
            </a:r>
            <a:r>
              <a:rPr lang="ru-RU" sz="1200" kern="1200" dirty="0" err="1" smtClean="0">
                <a:solidFill>
                  <a:schemeClr val="tx1"/>
                </a:solidFill>
                <a:effectLst/>
                <a:latin typeface="Times New Roman" panose="02020603050405020304" pitchFamily="18" charset="0"/>
                <a:ea typeface="+mn-ea"/>
                <a:cs typeface="+mn-cs"/>
              </a:rPr>
              <a:t>т.ч</a:t>
            </a:r>
            <a:r>
              <a:rPr lang="ru-RU" sz="1200" kern="1200" dirty="0" smtClean="0">
                <a:solidFill>
                  <a:schemeClr val="tx1"/>
                </a:solidFill>
                <a:effectLst/>
                <a:latin typeface="Times New Roman" panose="02020603050405020304" pitchFamily="18" charset="0"/>
                <a:ea typeface="+mn-ea"/>
                <a:cs typeface="+mn-cs"/>
              </a:rPr>
              <a:t>. ранее завершенные операции надо отменить, для этого следует откатить измененные в них данные в состояние, предшествовавшее началу выполнения транзакции. Например, мы начали бронировать билеты, заблокировали средства на счете клиента, однако выяснилось, что бронирование отменяется, средства надо разблокировать. Разумеется, компенсацию можно определить не для всех типов операций.</a:t>
            </a:r>
          </a:p>
          <a:p>
            <a:endParaRPr lang="ru-RU" sz="1200" b="0" i="0" u="none" strike="noStrike" kern="1200" dirty="0" smtClean="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18</a:t>
            </a:fld>
            <a:endParaRPr lang="ru-RU" altLang="ru-RU"/>
          </a:p>
        </p:txBody>
      </p:sp>
    </p:spTree>
    <p:extLst>
      <p:ext uri="{BB962C8B-B14F-4D97-AF65-F5344CB8AC3E}">
        <p14:creationId xmlns:p14="http://schemas.microsoft.com/office/powerpoint/2010/main" val="2490476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sz="1200" b="0" i="0" u="none" strike="noStrike" kern="1200" dirty="0" smtClean="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19</a:t>
            </a:fld>
            <a:endParaRPr lang="ru-RU" altLang="ru-RU"/>
          </a:p>
        </p:txBody>
      </p:sp>
    </p:spTree>
    <p:extLst>
      <p:ext uri="{BB962C8B-B14F-4D97-AF65-F5344CB8AC3E}">
        <p14:creationId xmlns:p14="http://schemas.microsoft.com/office/powerpoint/2010/main" val="3009861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smtClean="0">
                <a:solidFill>
                  <a:schemeClr val="tx1"/>
                </a:solidFill>
                <a:effectLst/>
                <a:latin typeface="Times New Roman" panose="02020603050405020304" pitchFamily="18" charset="0"/>
                <a:ea typeface="+mn-ea"/>
                <a:cs typeface="+mn-cs"/>
              </a:rPr>
              <a:t>ЛОГИЧЕСКИЕ ОПЕРАТОРЫ</a:t>
            </a:r>
          </a:p>
          <a:p>
            <a:r>
              <a:rPr lang="ru-RU" sz="1200" kern="1200" dirty="0" smtClean="0">
                <a:solidFill>
                  <a:schemeClr val="tx1"/>
                </a:solidFill>
                <a:effectLst/>
                <a:latin typeface="Times New Roman" panose="02020603050405020304" pitchFamily="18" charset="0"/>
                <a:ea typeface="+mn-ea"/>
                <a:cs typeface="+mn-cs"/>
              </a:rPr>
              <a:t> </a:t>
            </a:r>
          </a:p>
          <a:p>
            <a:r>
              <a:rPr lang="ru-RU" sz="1200" kern="1200" dirty="0" smtClean="0">
                <a:solidFill>
                  <a:schemeClr val="tx1"/>
                </a:solidFill>
                <a:effectLst/>
                <a:latin typeface="Times New Roman" panose="02020603050405020304" pitchFamily="18" charset="0"/>
                <a:ea typeface="+mn-ea"/>
                <a:cs typeface="+mn-cs"/>
              </a:rPr>
              <a:t>В нотации </a:t>
            </a:r>
            <a:r>
              <a:rPr lang="en-US" sz="1200" kern="1200" dirty="0" smtClean="0">
                <a:solidFill>
                  <a:schemeClr val="tx1"/>
                </a:solidFill>
                <a:effectLst/>
                <a:latin typeface="Times New Roman" panose="02020603050405020304" pitchFamily="18" charset="0"/>
                <a:ea typeface="+mn-ea"/>
                <a:cs typeface="+mn-cs"/>
              </a:rPr>
              <a:t>BPMN</a:t>
            </a:r>
            <a:r>
              <a:rPr lang="ru-RU" sz="1200" kern="1200" dirty="0" smtClean="0">
                <a:solidFill>
                  <a:schemeClr val="tx1"/>
                </a:solidFill>
                <a:effectLst/>
                <a:latin typeface="Times New Roman" panose="02020603050405020304" pitchFamily="18" charset="0"/>
                <a:ea typeface="+mn-ea"/>
                <a:cs typeface="+mn-cs"/>
              </a:rPr>
              <a:t> логические операторы (ЛО) используются для маршрутизации потоков управления (ПУ) по разным направлениям и для синхронизации нескольких потоков. Они бывают двух типов: ветвления и слияния, первые разделяют и маршрутизируют поток управления по нескольким направлениям, вторые объединяют и синхронизируют несколько потоков в один. Внешне операторы обоих типов не различимы. У ЛО </a:t>
            </a:r>
            <a:r>
              <a:rPr lang="ru-RU" sz="1200" i="1" kern="1200" dirty="0" smtClean="0">
                <a:solidFill>
                  <a:schemeClr val="tx1"/>
                </a:solidFill>
                <a:effectLst/>
                <a:latin typeface="Times New Roman" panose="02020603050405020304" pitchFamily="18" charset="0"/>
                <a:ea typeface="+mn-ea"/>
                <a:cs typeface="+mn-cs"/>
              </a:rPr>
              <a:t>ветвления</a:t>
            </a:r>
            <a:r>
              <a:rPr lang="ru-RU" sz="1200" kern="1200" dirty="0" smtClean="0">
                <a:solidFill>
                  <a:schemeClr val="tx1"/>
                </a:solidFill>
                <a:effectLst/>
                <a:latin typeface="Times New Roman" panose="02020603050405020304" pitchFamily="18" charset="0"/>
                <a:ea typeface="+mn-ea"/>
                <a:cs typeface="+mn-cs"/>
              </a:rPr>
              <a:t> есть один входящий поток и, по крайней мере, два исходящих потока, а у ЛО </a:t>
            </a:r>
            <a:r>
              <a:rPr lang="ru-RU" sz="1200" i="1" kern="1200" dirty="0" smtClean="0">
                <a:solidFill>
                  <a:schemeClr val="tx1"/>
                </a:solidFill>
                <a:effectLst/>
                <a:latin typeface="Times New Roman" panose="02020603050405020304" pitchFamily="18" charset="0"/>
                <a:ea typeface="+mn-ea"/>
                <a:cs typeface="+mn-cs"/>
              </a:rPr>
              <a:t>слияния</a:t>
            </a:r>
            <a:r>
              <a:rPr lang="ru-RU" sz="1200" kern="1200" dirty="0" smtClean="0">
                <a:solidFill>
                  <a:schemeClr val="tx1"/>
                </a:solidFill>
                <a:effectLst/>
                <a:latin typeface="Times New Roman" panose="02020603050405020304" pitchFamily="18" charset="0"/>
                <a:ea typeface="+mn-ea"/>
                <a:cs typeface="+mn-cs"/>
              </a:rPr>
              <a:t> есть несколько входящих и один исходящий. Входящие и исходящие ПУ могут присоединяться к любой точке границы ЛО, не только к углам.</a:t>
            </a:r>
          </a:p>
          <a:p>
            <a:endParaRPr lang="ru-RU" sz="1200" b="0" u="none" strike="noStrike" kern="1200" dirty="0" smtClean="0">
              <a:solidFill>
                <a:schemeClr val="tx1"/>
              </a:solidFill>
              <a:effectLst/>
              <a:latin typeface="Times New Roman" panose="02020603050405020304" pitchFamily="18" charset="0"/>
              <a:ea typeface="+mn-ea"/>
              <a:cs typeface="+mn-cs"/>
            </a:endParaRPr>
          </a:p>
          <a:p>
            <a:r>
              <a:rPr lang="ru-RU" sz="1200" b="1" u="none" strike="noStrike" kern="1200" dirty="0" smtClean="0">
                <a:solidFill>
                  <a:schemeClr val="tx1"/>
                </a:solidFill>
                <a:effectLst/>
                <a:latin typeface="Times New Roman" panose="02020603050405020304" pitchFamily="18" charset="0"/>
                <a:ea typeface="+mn-ea"/>
                <a:cs typeface="+mn-cs"/>
              </a:rPr>
              <a:t>ЛОГИЧЕСКИЕ ОПЕРАТОРЫ И БИЗНЕС ПРАВИЛА</a:t>
            </a:r>
          </a:p>
          <a:p>
            <a:r>
              <a:rPr lang="ru-RU" sz="1200" kern="1200" dirty="0" smtClean="0">
                <a:solidFill>
                  <a:schemeClr val="tx1"/>
                </a:solidFill>
                <a:effectLst/>
                <a:latin typeface="Times New Roman" panose="02020603050405020304" pitchFamily="18" charset="0"/>
                <a:ea typeface="+mn-ea"/>
                <a:cs typeface="+mn-cs"/>
              </a:rPr>
              <a:t>Логические операторы часто путают с бизнес правилами. ЛО изображает некоторую работу процесса, которая не изменяет входящий информационный поток, но маршрутизирует его в соответствии с условием, которое определяет направление движения выходного потока. ЛО есть элемент бизнес логики процесса, а условие, по которому осуществляется ветвление, есть бизнес- правило.</a:t>
            </a:r>
          </a:p>
          <a:p>
            <a:r>
              <a:rPr lang="ru-RU" sz="1200" kern="1200" dirty="0" smtClean="0">
                <a:solidFill>
                  <a:schemeClr val="tx1"/>
                </a:solidFill>
                <a:effectLst/>
                <a:latin typeface="Times New Roman" panose="02020603050405020304" pitchFamily="18" charset="0"/>
                <a:ea typeface="+mn-ea"/>
                <a:cs typeface="+mn-cs"/>
              </a:rPr>
              <a:t>Под бизнес-правилом принято понимать утверждение, определяющее или ограничивающее некоторые аспекты бизнеса. Правила постулируют ограничения на исполнение процесса, но не определяют, как предполагается достичь результата. Принято различать следующие виды бизнес-правил:</a:t>
            </a:r>
          </a:p>
          <a:p>
            <a:pPr lvl="0"/>
            <a:r>
              <a:rPr lang="ru-RU" sz="1200" i="1" u="none" strike="noStrike" kern="1200" dirty="0" smtClean="0">
                <a:solidFill>
                  <a:schemeClr val="tx1"/>
                </a:solidFill>
                <a:effectLst/>
                <a:latin typeface="Times New Roman" panose="02020603050405020304" pitchFamily="18" charset="0"/>
                <a:ea typeface="+mn-ea"/>
                <a:cs typeface="+mn-cs"/>
              </a:rPr>
              <a:t>Правила поведения:</a:t>
            </a:r>
            <a:r>
              <a:rPr lang="ru-RU" sz="1200" u="none" strike="noStrike" kern="1200" dirty="0" smtClean="0">
                <a:solidFill>
                  <a:schemeClr val="tx1"/>
                </a:solidFill>
                <a:effectLst/>
                <a:latin typeface="Times New Roman" panose="02020603050405020304" pitchFamily="18" charset="0"/>
                <a:ea typeface="+mn-ea"/>
                <a:cs typeface="+mn-cs"/>
              </a:rPr>
              <a:t> определяют необходимость выполнить соответствующее действие или управляющее воздействие.</a:t>
            </a:r>
          </a:p>
          <a:p>
            <a:pPr lvl="0"/>
            <a:r>
              <a:rPr lang="ru-RU" sz="1200" i="1" u="none" strike="noStrike" kern="1200" dirty="0" smtClean="0">
                <a:solidFill>
                  <a:schemeClr val="tx1"/>
                </a:solidFill>
                <a:effectLst/>
                <a:latin typeface="Times New Roman" panose="02020603050405020304" pitchFamily="18" charset="0"/>
                <a:ea typeface="+mn-ea"/>
                <a:cs typeface="+mn-cs"/>
              </a:rPr>
              <a:t>Правила определения:</a:t>
            </a:r>
            <a:r>
              <a:rPr lang="ru-RU" sz="1200" u="none" strike="noStrike" kern="1200" dirty="0" smtClean="0">
                <a:solidFill>
                  <a:schemeClr val="tx1"/>
                </a:solidFill>
                <a:effectLst/>
                <a:latin typeface="Times New Roman" panose="02020603050405020304" pitchFamily="18" charset="0"/>
                <a:ea typeface="+mn-ea"/>
                <a:cs typeface="+mn-cs"/>
              </a:rPr>
              <a:t> устанавливают критерий применимости какого-либо бизнес понятия, называемого фактом, подразделяются на:</a:t>
            </a:r>
          </a:p>
          <a:p>
            <a:pPr lvl="0"/>
            <a:r>
              <a:rPr lang="ru-RU" sz="1200" i="1" u="none" strike="noStrike" kern="1200" dirty="0" smtClean="0">
                <a:solidFill>
                  <a:schemeClr val="tx1"/>
                </a:solidFill>
                <a:effectLst/>
                <a:latin typeface="Times New Roman" panose="02020603050405020304" pitchFamily="18" charset="0"/>
                <a:ea typeface="+mn-ea"/>
                <a:cs typeface="+mn-cs"/>
              </a:rPr>
              <a:t>Правила вычисления,</a:t>
            </a:r>
            <a:r>
              <a:rPr lang="ru-RU" sz="1200" u="none" strike="noStrike" kern="1200" dirty="0" smtClean="0">
                <a:solidFill>
                  <a:schemeClr val="tx1"/>
                </a:solidFill>
                <a:effectLst/>
                <a:latin typeface="Times New Roman" panose="02020603050405020304" pitchFamily="18" charset="0"/>
                <a:ea typeface="+mn-ea"/>
                <a:cs typeface="+mn-cs"/>
              </a:rPr>
              <a:t> помогают узнать значения искомых величин, называемых фактами. Например, торговая скидка определяется общим объемом закупок за определенный период и числом закупок по определенной категории товаров, платежеспособностью клиента и т.д.</a:t>
            </a:r>
          </a:p>
          <a:p>
            <a:pPr lvl="0"/>
            <a:r>
              <a:rPr lang="ru-RU" sz="1200" i="1" u="none" strike="noStrike" kern="1200" dirty="0" smtClean="0">
                <a:solidFill>
                  <a:schemeClr val="tx1"/>
                </a:solidFill>
                <a:effectLst/>
                <a:latin typeface="Times New Roman" panose="02020603050405020304" pitchFamily="18" charset="0"/>
                <a:ea typeface="+mn-ea"/>
                <a:cs typeface="+mn-cs"/>
              </a:rPr>
              <a:t>Правила классификации,</a:t>
            </a:r>
            <a:r>
              <a:rPr lang="ru-RU" sz="1200" u="none" strike="noStrike" kern="1200" dirty="0" smtClean="0">
                <a:solidFill>
                  <a:schemeClr val="tx1"/>
                </a:solidFill>
                <a:effectLst/>
                <a:latin typeface="Times New Roman" panose="02020603050405020304" pitchFamily="18" charset="0"/>
                <a:ea typeface="+mn-ea"/>
                <a:cs typeface="+mn-cs"/>
              </a:rPr>
              <a:t> помогают проверить истинность фактов. Например, клиент классифицируется как </a:t>
            </a:r>
            <a:r>
              <a:rPr lang="en-US" sz="1200" u="none" strike="noStrike" kern="1200" dirty="0" smtClean="0">
                <a:solidFill>
                  <a:schemeClr val="tx1"/>
                </a:solidFill>
                <a:effectLst/>
                <a:latin typeface="Times New Roman" panose="02020603050405020304" pitchFamily="18" charset="0"/>
                <a:ea typeface="+mn-ea"/>
                <a:cs typeface="+mn-cs"/>
              </a:rPr>
              <a:t>VIP</a:t>
            </a:r>
            <a:r>
              <a:rPr lang="ru-RU" sz="1200" u="none" strike="noStrike" kern="1200" dirty="0" smtClean="0">
                <a:solidFill>
                  <a:schemeClr val="tx1"/>
                </a:solidFill>
                <a:effectLst/>
                <a:latin typeface="Times New Roman" panose="02020603050405020304" pitchFamily="18" charset="0"/>
                <a:ea typeface="+mn-ea"/>
                <a:cs typeface="+mn-cs"/>
              </a:rPr>
              <a:t>, если на его счете имеется определенная сумма денег и он не имел </a:t>
            </a:r>
            <a:r>
              <a:rPr lang="ru-RU" sz="1200" u="none" strike="noStrike" kern="1200" dirty="0" err="1" smtClean="0">
                <a:solidFill>
                  <a:schemeClr val="tx1"/>
                </a:solidFill>
                <a:effectLst/>
                <a:latin typeface="Times New Roman" panose="02020603050405020304" pitchFamily="18" charset="0"/>
                <a:ea typeface="+mn-ea"/>
                <a:cs typeface="+mn-cs"/>
              </a:rPr>
              <a:t>задолжности</a:t>
            </a:r>
            <a:r>
              <a:rPr lang="ru-RU" sz="1200" u="none" strike="noStrike" kern="1200" dirty="0" smtClean="0">
                <a:solidFill>
                  <a:schemeClr val="tx1"/>
                </a:solidFill>
                <a:effectLst/>
                <a:latin typeface="Times New Roman" panose="02020603050405020304" pitchFamily="18" charset="0"/>
                <a:ea typeface="+mn-ea"/>
                <a:cs typeface="+mn-cs"/>
              </a:rPr>
              <a:t> по платежам.</a:t>
            </a:r>
          </a:p>
          <a:p>
            <a:r>
              <a:rPr lang="ru-RU" sz="1200" kern="1200" dirty="0" smtClean="0">
                <a:solidFill>
                  <a:schemeClr val="tx1"/>
                </a:solidFill>
                <a:effectLst/>
                <a:latin typeface="Times New Roman" panose="02020603050405020304" pitchFamily="18" charset="0"/>
                <a:ea typeface="+mn-ea"/>
                <a:cs typeface="+mn-cs"/>
              </a:rPr>
              <a:t>Рассмотрим пример, ветвление процесса осуществляется на основе </a:t>
            </a:r>
            <a:r>
              <a:rPr lang="ru-RU" sz="1200" i="1" kern="1200" dirty="0" smtClean="0">
                <a:solidFill>
                  <a:schemeClr val="tx1"/>
                </a:solidFill>
                <a:effectLst/>
                <a:latin typeface="Times New Roman" panose="02020603050405020304" pitchFamily="18" charset="0"/>
                <a:ea typeface="+mn-ea"/>
                <a:cs typeface="+mn-cs"/>
              </a:rPr>
              <a:t>правила поведения,</a:t>
            </a:r>
            <a:r>
              <a:rPr lang="ru-RU" sz="1200" kern="1200" dirty="0" smtClean="0">
                <a:solidFill>
                  <a:schemeClr val="tx1"/>
                </a:solidFill>
                <a:effectLst/>
                <a:latin typeface="Times New Roman" panose="02020603050405020304" pitchFamily="18" charset="0"/>
                <a:ea typeface="+mn-ea"/>
                <a:cs typeface="+mn-cs"/>
              </a:rPr>
              <a:t> которое принимает значения Истинно и Ложно. Но что есть Истинно, а что есть Ложно, определяется </a:t>
            </a:r>
            <a:r>
              <a:rPr lang="ru-RU" sz="1200" i="1" kern="1200" dirty="0" smtClean="0">
                <a:solidFill>
                  <a:schemeClr val="tx1"/>
                </a:solidFill>
                <a:effectLst/>
                <a:latin typeface="Times New Roman" panose="02020603050405020304" pitchFamily="18" charset="0"/>
                <a:ea typeface="+mn-ea"/>
                <a:cs typeface="+mn-cs"/>
              </a:rPr>
              <a:t>правилом классификации.</a:t>
            </a:r>
            <a:r>
              <a:rPr lang="ru-RU" sz="1200" kern="1200" dirty="0" smtClean="0">
                <a:solidFill>
                  <a:schemeClr val="tx1"/>
                </a:solidFill>
                <a:effectLst/>
                <a:latin typeface="Times New Roman" panose="02020603050405020304" pitchFamily="18" charset="0"/>
                <a:ea typeface="+mn-ea"/>
                <a:cs typeface="+mn-cs"/>
              </a:rPr>
              <a:t> В свою очередь последнее должно получить на вход некоторое значение, которое, можно предположить, получено с использованием </a:t>
            </a:r>
            <a:r>
              <a:rPr lang="ru-RU" sz="1200" i="1" kern="1200" dirty="0" smtClean="0">
                <a:solidFill>
                  <a:schemeClr val="tx1"/>
                </a:solidFill>
                <a:effectLst/>
                <a:latin typeface="Times New Roman" panose="02020603050405020304" pitchFamily="18" charset="0"/>
                <a:ea typeface="+mn-ea"/>
                <a:cs typeface="+mn-cs"/>
              </a:rPr>
              <a:t>правила вычисления</a:t>
            </a:r>
            <a:r>
              <a:rPr lang="ru-RU" sz="1200" kern="1200" dirty="0" smtClean="0">
                <a:solidFill>
                  <a:schemeClr val="tx1"/>
                </a:solidFill>
                <a:effectLst/>
                <a:latin typeface="Times New Roman" panose="02020603050405020304" pitchFamily="18" charset="0"/>
                <a:ea typeface="+mn-ea"/>
                <a:cs typeface="+mn-cs"/>
              </a:rPr>
              <a:t>. Например, представим следующую последовательность действий: вычислить величину скидки как функцию от размера текущего заказа </a:t>
            </a:r>
            <a:r>
              <a:rPr lang="ru-RU" sz="1200" i="1" kern="1200" dirty="0" smtClean="0">
                <a:solidFill>
                  <a:schemeClr val="tx1"/>
                </a:solidFill>
                <a:effectLst/>
                <a:latin typeface="Times New Roman" panose="02020603050405020304" pitchFamily="18" charset="0"/>
                <a:ea typeface="+mn-ea"/>
                <a:cs typeface="+mn-cs"/>
              </a:rPr>
              <a:t>(правило вычисления),</a:t>
            </a:r>
            <a:r>
              <a:rPr lang="ru-RU" sz="1200" kern="1200" dirty="0" smtClean="0">
                <a:solidFill>
                  <a:schemeClr val="tx1"/>
                </a:solidFill>
                <a:effectLst/>
                <a:latin typeface="Times New Roman" panose="02020603050405020304" pitchFamily="18" charset="0"/>
                <a:ea typeface="+mn-ea"/>
                <a:cs typeface="+mn-cs"/>
              </a:rPr>
              <a:t> классифицировать размер скидки: большая, средняя, низкая </a:t>
            </a:r>
            <a:r>
              <a:rPr lang="ru-RU" sz="1200" i="1" kern="1200" dirty="0" smtClean="0">
                <a:solidFill>
                  <a:schemeClr val="tx1"/>
                </a:solidFill>
                <a:effectLst/>
                <a:latin typeface="Times New Roman" panose="02020603050405020304" pitchFamily="18" charset="0"/>
                <a:ea typeface="+mn-ea"/>
                <a:cs typeface="+mn-cs"/>
              </a:rPr>
              <a:t>(правило классификации)</a:t>
            </a:r>
            <a:r>
              <a:rPr lang="ru-RU" sz="1200" kern="1200" dirty="0" smtClean="0">
                <a:solidFill>
                  <a:schemeClr val="tx1"/>
                </a:solidFill>
                <a:effectLst/>
                <a:latin typeface="Times New Roman" panose="02020603050405020304" pitchFamily="18" charset="0"/>
                <a:ea typeface="+mn-ea"/>
                <a:cs typeface="+mn-cs"/>
              </a:rPr>
              <a:t> и, наконец, отправить сделку на одобрение руководителю с соответствующим уровнем полномочий </a:t>
            </a:r>
            <a:r>
              <a:rPr lang="ru-RU" sz="1200" i="1" kern="1200" dirty="0" smtClean="0">
                <a:solidFill>
                  <a:schemeClr val="tx1"/>
                </a:solidFill>
                <a:effectLst/>
                <a:latin typeface="Times New Roman" panose="02020603050405020304" pitchFamily="18" charset="0"/>
                <a:ea typeface="+mn-ea"/>
                <a:cs typeface="+mn-cs"/>
              </a:rPr>
              <a:t>(правило поведения</a:t>
            </a:r>
            <a:r>
              <a:rPr lang="ru-RU" sz="1200" kern="1200" dirty="0" smtClean="0">
                <a:solidFill>
                  <a:schemeClr val="tx1"/>
                </a:solidFill>
                <a:effectLst/>
                <a:latin typeface="Times New Roman" panose="02020603050405020304" pitchFamily="18" charset="0"/>
                <a:ea typeface="+mn-ea"/>
                <a:cs typeface="+mn-cs"/>
              </a:rPr>
              <a:t>).</a:t>
            </a:r>
          </a:p>
          <a:p>
            <a:r>
              <a:rPr lang="ru-RU" sz="1200" kern="1200" dirty="0" smtClean="0">
                <a:solidFill>
                  <a:schemeClr val="tx1"/>
                </a:solidFill>
                <a:effectLst/>
                <a:latin typeface="Times New Roman" panose="02020603050405020304" pitchFamily="18" charset="0"/>
                <a:ea typeface="+mn-ea"/>
                <a:cs typeface="+mn-cs"/>
              </a:rPr>
              <a:t>Однако, распространенная практика моделирования – фиксировать на схеме правило ветвления, забывая про правила определения. Отсутствие в модели части бизнес-правил делает диаграмму потоков работ не полной.</a:t>
            </a:r>
          </a:p>
          <a:p>
            <a:r>
              <a:rPr lang="ru-RU" sz="1200" kern="1200" dirty="0" smtClean="0">
                <a:solidFill>
                  <a:schemeClr val="tx1"/>
                </a:solidFill>
                <a:effectLst/>
                <a:latin typeface="Times New Roman" panose="02020603050405020304" pitchFamily="18" charset="0"/>
                <a:ea typeface="+mn-ea"/>
                <a:cs typeface="+mn-cs"/>
              </a:rPr>
              <a:t>Из сказанного следует практическая рекомендация - следует явно выделять </a:t>
            </a:r>
            <a:r>
              <a:rPr lang="ru-RU" sz="1200" i="1" kern="1200" dirty="0" smtClean="0">
                <a:solidFill>
                  <a:schemeClr val="tx1"/>
                </a:solidFill>
                <a:effectLst/>
                <a:latin typeface="Times New Roman" panose="02020603050405020304" pitchFamily="18" charset="0"/>
                <a:ea typeface="+mn-ea"/>
                <a:cs typeface="+mn-cs"/>
              </a:rPr>
              <a:t>правила определения</a:t>
            </a:r>
            <a:r>
              <a:rPr lang="ru-RU" sz="1200" kern="1200" dirty="0" smtClean="0">
                <a:solidFill>
                  <a:schemeClr val="tx1"/>
                </a:solidFill>
                <a:effectLst/>
                <a:latin typeface="Times New Roman" panose="02020603050405020304" pitchFamily="18" charset="0"/>
                <a:ea typeface="+mn-ea"/>
                <a:cs typeface="+mn-cs"/>
              </a:rPr>
              <a:t> в отдельные конструкции на диаграмме потоков работ. Это поможет аналитику четко локализовать соответствующую логику. Другая рекомендация заключается в том, что бы явно подписывать потоки управления, выходящие из ЛО, причем так, что бы отражать условие, на основании которого осуществлена маршрутизация.</a:t>
            </a:r>
          </a:p>
          <a:p>
            <a:endParaRPr lang="ru-RU" sz="1200" b="0" u="none" strike="noStrike" kern="1200" dirty="0" smtClean="0">
              <a:solidFill>
                <a:schemeClr val="tx1"/>
              </a:solidFill>
              <a:effectLst/>
              <a:latin typeface="Times New Roman" panose="02020603050405020304" pitchFamily="18" charset="0"/>
              <a:ea typeface="+mn-ea"/>
              <a:cs typeface="+mn-cs"/>
            </a:endParaRPr>
          </a:p>
          <a:p>
            <a:endParaRPr lang="ru-RU" sz="1200" b="0" i="0" u="none" strike="noStrike" kern="1200" dirty="0" smtClean="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20</a:t>
            </a:fld>
            <a:endParaRPr lang="ru-RU" altLang="ru-RU"/>
          </a:p>
        </p:txBody>
      </p:sp>
    </p:spTree>
    <p:extLst>
      <p:ext uri="{BB962C8B-B14F-4D97-AF65-F5344CB8AC3E}">
        <p14:creationId xmlns:p14="http://schemas.microsoft.com/office/powerpoint/2010/main" val="3198652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u="none" strike="noStrike" kern="1200" dirty="0" smtClean="0">
                <a:solidFill>
                  <a:schemeClr val="tx1"/>
                </a:solidFill>
                <a:effectLst/>
                <a:latin typeface="Times New Roman" panose="02020603050405020304" pitchFamily="18" charset="0"/>
                <a:ea typeface="+mn-ea"/>
                <a:cs typeface="+mn-cs"/>
              </a:rPr>
              <a:t>ТИПЫ ЛОГИЧЕСКИХ ОПЕРАТОРОВ</a:t>
            </a:r>
          </a:p>
          <a:p>
            <a:r>
              <a:rPr lang="ru-RU" sz="1200" kern="1200" dirty="0" smtClean="0">
                <a:solidFill>
                  <a:schemeClr val="tx1"/>
                </a:solidFill>
                <a:effectLst/>
                <a:latin typeface="Times New Roman" panose="02020603050405020304" pitchFamily="18" charset="0"/>
                <a:ea typeface="+mn-ea"/>
                <a:cs typeface="+mn-cs"/>
              </a:rPr>
              <a:t>В зависимости от условий, определяющих правила ветвления и слияния, ЛО делятся на виды.</a:t>
            </a:r>
          </a:p>
          <a:p>
            <a:r>
              <a:rPr lang="ru-RU" sz="1200" kern="1200" dirty="0" smtClean="0">
                <a:solidFill>
                  <a:schemeClr val="tx1"/>
                </a:solidFill>
                <a:effectLst/>
                <a:latin typeface="Times New Roman" panose="02020603050405020304" pitchFamily="18" charset="0"/>
                <a:ea typeface="+mn-ea"/>
                <a:cs typeface="+mn-cs"/>
              </a:rPr>
              <a:t>Таблица 5-1 перечисляет все виды ЛО, отдельно описана семантика ветвления и слияния.</a:t>
            </a:r>
          </a:p>
          <a:p>
            <a:r>
              <a:rPr lang="ru-RU" sz="1200" b="0" i="0" u="none" strike="noStrike" kern="1200" dirty="0" smtClean="0">
                <a:solidFill>
                  <a:schemeClr val="tx1"/>
                </a:solidFill>
                <a:effectLst/>
                <a:latin typeface="Times New Roman" panose="02020603050405020304" pitchFamily="18" charset="0"/>
                <a:ea typeface="+mn-ea"/>
                <a:cs typeface="+mn-cs"/>
              </a:rPr>
              <a:t> </a:t>
            </a:r>
            <a:endParaRPr lang="ru-RU" sz="1050" kern="1200" dirty="0" smtClean="0">
              <a:solidFill>
                <a:schemeClr val="tx1"/>
              </a:solidFill>
              <a:effectLst/>
              <a:latin typeface="Times New Roman" panose="02020603050405020304" pitchFamily="18" charset="0"/>
              <a:ea typeface="+mn-ea"/>
              <a:cs typeface="+mn-cs"/>
            </a:endParaRPr>
          </a:p>
          <a:p>
            <a:r>
              <a:rPr lang="ru-RU" sz="1200" b="0" i="0" u="none" strike="noStrike" kern="1200" dirty="0" smtClean="0">
                <a:solidFill>
                  <a:schemeClr val="tx1"/>
                </a:solidFill>
                <a:effectLst/>
                <a:latin typeface="Times New Roman" panose="02020603050405020304" pitchFamily="18" charset="0"/>
                <a:ea typeface="+mn-ea"/>
                <a:cs typeface="+mn-cs"/>
              </a:rPr>
              <a:t>Таблица 5-1. Виды логических операторов</a:t>
            </a:r>
            <a:endParaRPr lang="ru-RU" sz="1050" kern="1200" dirty="0" smtClean="0">
              <a:solidFill>
                <a:schemeClr val="tx1"/>
              </a:solidFill>
              <a:effectLst/>
              <a:latin typeface="Times New Roman" panose="02020603050405020304" pitchFamily="18" charset="0"/>
              <a:ea typeface="+mn-ea"/>
              <a:cs typeface="+mn-cs"/>
            </a:endParaRPr>
          </a:p>
          <a:p>
            <a:endParaRPr lang="ru-RU" sz="1200" b="0" i="0" u="none" strike="noStrike" kern="1200" dirty="0" smtClean="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21</a:t>
            </a:fld>
            <a:endParaRPr lang="ru-RU" altLang="ru-RU"/>
          </a:p>
        </p:txBody>
      </p:sp>
    </p:spTree>
    <p:extLst>
      <p:ext uri="{BB962C8B-B14F-4D97-AF65-F5344CB8AC3E}">
        <p14:creationId xmlns:p14="http://schemas.microsoft.com/office/powerpoint/2010/main" val="1730907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sz="1200" b="0" i="0" u="none" strike="noStrike" kern="1200" dirty="0" smtClean="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22</a:t>
            </a:fld>
            <a:endParaRPr lang="ru-RU" altLang="ru-RU"/>
          </a:p>
        </p:txBody>
      </p:sp>
    </p:spTree>
    <p:extLst>
      <p:ext uri="{BB962C8B-B14F-4D97-AF65-F5344CB8AC3E}">
        <p14:creationId xmlns:p14="http://schemas.microsoft.com/office/powerpoint/2010/main" val="2433093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smtClean="0">
                <a:solidFill>
                  <a:schemeClr val="tx1"/>
                </a:solidFill>
                <a:effectLst/>
                <a:latin typeface="Times New Roman" panose="02020603050405020304" pitchFamily="18" charset="0"/>
                <a:ea typeface="+mn-ea"/>
                <a:cs typeface="+mn-cs"/>
              </a:rPr>
              <a:t>ЛОГИЧЕСКИЙ ОПЕРАТОР «И»</a:t>
            </a:r>
          </a:p>
          <a:p>
            <a:r>
              <a:rPr lang="ru-RU" sz="1200" kern="1200" dirty="0" smtClean="0">
                <a:solidFill>
                  <a:schemeClr val="tx1"/>
                </a:solidFill>
                <a:effectLst/>
                <a:latin typeface="Times New Roman" panose="02020603050405020304" pitchFamily="18" charset="0"/>
                <a:ea typeface="+mn-ea"/>
                <a:cs typeface="+mn-cs"/>
              </a:rPr>
              <a:t> </a:t>
            </a:r>
          </a:p>
          <a:p>
            <a:r>
              <a:rPr lang="ru-RU" sz="1200" kern="1200" dirty="0" smtClean="0">
                <a:solidFill>
                  <a:schemeClr val="tx1"/>
                </a:solidFill>
                <a:effectLst/>
                <a:latin typeface="Times New Roman" panose="02020603050405020304" pitchFamily="18" charset="0"/>
                <a:ea typeface="+mn-ea"/>
                <a:cs typeface="+mn-cs"/>
              </a:rPr>
              <a:t>Логический оператор «И» разветвляет входной ПУ на несколько параллельных ветвей, которые активируются одновременно (см. Рисунок 5-1). Число выходных ветвей д. б. заранее известно в момент моделирования. Число созданных выходных потоков равно числу ветвей.</a:t>
            </a:r>
          </a:p>
          <a:p>
            <a:endParaRPr lang="ru-RU" sz="1200" b="0" i="0" u="none" strike="noStrike" kern="1200" dirty="0" smtClean="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23</a:t>
            </a:fld>
            <a:endParaRPr lang="ru-RU" altLang="ru-RU"/>
          </a:p>
        </p:txBody>
      </p:sp>
    </p:spTree>
    <p:extLst>
      <p:ext uri="{BB962C8B-B14F-4D97-AF65-F5344CB8AC3E}">
        <p14:creationId xmlns:p14="http://schemas.microsoft.com/office/powerpoint/2010/main" val="2098148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Times New Roman" panose="02020603050405020304" pitchFamily="18" charset="0"/>
                <a:ea typeface="+mn-ea"/>
                <a:cs typeface="+mn-cs"/>
              </a:rPr>
              <a:t>При слиянии параллельных ветвей оператор ждет завершения всех входящих ветвей и только затем активирует исходящий поток (см. Рисунок 5-2). Такое поведение называется </a:t>
            </a:r>
            <a:r>
              <a:rPr lang="ru-RU" sz="1200" b="1" kern="1200" dirty="0" smtClean="0">
                <a:solidFill>
                  <a:schemeClr val="tx1"/>
                </a:solidFill>
                <a:effectLst/>
                <a:latin typeface="Times New Roman" panose="02020603050405020304" pitchFamily="18" charset="0"/>
                <a:ea typeface="+mn-ea"/>
                <a:cs typeface="+mn-cs"/>
              </a:rPr>
              <a:t>синхронизация </a:t>
            </a:r>
            <a:r>
              <a:rPr lang="ru-RU" sz="1200" kern="1200" dirty="0" smtClean="0">
                <a:solidFill>
                  <a:schemeClr val="tx1"/>
                </a:solidFill>
                <a:effectLst/>
                <a:latin typeface="Times New Roman" panose="02020603050405020304" pitchFamily="18" charset="0"/>
                <a:ea typeface="+mn-ea"/>
                <a:cs typeface="+mn-cs"/>
              </a:rPr>
              <a:t>выходных потоков. Число входящих ветвей д. б. заранее известно в момент моделирования.</a:t>
            </a:r>
            <a:endParaRPr lang="ru-RU" sz="1200" kern="1200" dirty="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24</a:t>
            </a:fld>
            <a:endParaRPr lang="ru-RU" altLang="ru-RU"/>
          </a:p>
        </p:txBody>
      </p:sp>
    </p:spTree>
    <p:extLst>
      <p:ext uri="{BB962C8B-B14F-4D97-AF65-F5344CB8AC3E}">
        <p14:creationId xmlns:p14="http://schemas.microsoft.com/office/powerpoint/2010/main" val="74053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Times New Roman" panose="02020603050405020304" pitchFamily="18" charset="0"/>
                <a:ea typeface="+mn-ea"/>
                <a:cs typeface="+mn-cs"/>
              </a:rPr>
              <a:t>Развитием нотации</a:t>
            </a:r>
            <a:r>
              <a:rPr lang="en-US" sz="1200" kern="1200" dirty="0" smtClean="0">
                <a:solidFill>
                  <a:schemeClr val="tx1"/>
                </a:solidFill>
                <a:effectLst/>
                <a:latin typeface="Times New Roman" panose="02020603050405020304" pitchFamily="18" charset="0"/>
                <a:ea typeface="+mn-ea"/>
                <a:cs typeface="+mn-cs"/>
              </a:rPr>
              <a:t> BPMN (Business Process Model and Notation) </a:t>
            </a:r>
            <a:r>
              <a:rPr lang="ru-RU" sz="1200" kern="1200" dirty="0" smtClean="0">
                <a:solidFill>
                  <a:schemeClr val="tx1"/>
                </a:solidFill>
                <a:effectLst/>
                <a:latin typeface="Times New Roman" panose="02020603050405020304" pitchFamily="18" charset="0"/>
                <a:ea typeface="+mn-ea"/>
                <a:cs typeface="+mn-cs"/>
              </a:rPr>
              <a:t>в</a:t>
            </a:r>
            <a:r>
              <a:rPr lang="en-US" sz="1200" kern="1200" dirty="0" smtClean="0">
                <a:solidFill>
                  <a:schemeClr val="tx1"/>
                </a:solidFill>
                <a:effectLst/>
                <a:latin typeface="Times New Roman" panose="02020603050405020304" pitchFamily="18" charset="0"/>
                <a:ea typeface="+mn-ea"/>
                <a:cs typeface="+mn-cs"/>
              </a:rPr>
              <a:t> 2001-2004 </a:t>
            </a:r>
            <a:r>
              <a:rPr lang="ru-RU" sz="1200" kern="1200" dirty="0" smtClean="0">
                <a:solidFill>
                  <a:schemeClr val="tx1"/>
                </a:solidFill>
                <a:effectLst/>
                <a:latin typeface="Times New Roman" panose="02020603050405020304" pitchFamily="18" charset="0"/>
                <a:ea typeface="+mn-ea"/>
                <a:cs typeface="+mn-cs"/>
              </a:rPr>
              <a:t>годах занималась организация</a:t>
            </a:r>
            <a:r>
              <a:rPr lang="en-US" sz="1200" kern="1200" dirty="0" smtClean="0">
                <a:solidFill>
                  <a:schemeClr val="tx1"/>
                </a:solidFill>
                <a:effectLst/>
                <a:latin typeface="Times New Roman" panose="02020603050405020304" pitchFamily="18" charset="0"/>
                <a:ea typeface="+mn-ea"/>
                <a:cs typeface="+mn-cs"/>
              </a:rPr>
              <a:t> Business Process Management Initiative (BPMI). </a:t>
            </a:r>
            <a:r>
              <a:rPr lang="ru-RU" sz="1200" kern="1200" dirty="0" smtClean="0">
                <a:solidFill>
                  <a:schemeClr val="tx1"/>
                </a:solidFill>
                <a:effectLst/>
                <a:latin typeface="Times New Roman" panose="02020603050405020304" pitchFamily="18" charset="0"/>
                <a:ea typeface="+mn-ea"/>
                <a:cs typeface="+mn-cs"/>
              </a:rPr>
              <a:t>При этом нотация определяла только внешний вид графических элементов, но не определяла семантику их исполнения. Первоначально аббревиатура расшифровалась как </a:t>
            </a:r>
            <a:r>
              <a:rPr lang="en-US" sz="1200" kern="1200" dirty="0" smtClean="0">
                <a:solidFill>
                  <a:schemeClr val="tx1"/>
                </a:solidFill>
                <a:effectLst/>
                <a:latin typeface="Times New Roman" panose="02020603050405020304" pitchFamily="18" charset="0"/>
                <a:ea typeface="+mn-ea"/>
                <a:cs typeface="+mn-cs"/>
              </a:rPr>
              <a:t>Business Process Management Notation</a:t>
            </a:r>
            <a:r>
              <a:rPr lang="ru-RU" sz="1200" kern="1200" dirty="0" smtClean="0">
                <a:solidFill>
                  <a:schemeClr val="tx1"/>
                </a:solidFill>
                <a:effectLst/>
                <a:latin typeface="Times New Roman" panose="02020603050405020304" pitchFamily="18" charset="0"/>
                <a:ea typeface="+mn-ea"/>
                <a:cs typeface="+mn-cs"/>
              </a:rPr>
              <a:t>. Позднее расшифровка изменилась - </a:t>
            </a:r>
            <a:r>
              <a:rPr lang="en-US" sz="1200" i="1" kern="1200" dirty="0" smtClean="0">
                <a:solidFill>
                  <a:schemeClr val="tx1"/>
                </a:solidFill>
                <a:effectLst/>
                <a:latin typeface="Times New Roman" panose="02020603050405020304" pitchFamily="18" charset="0"/>
                <a:ea typeface="+mn-ea"/>
                <a:cs typeface="+mn-cs"/>
              </a:rPr>
              <a:t>Business Process Model and Notation</a:t>
            </a:r>
            <a:r>
              <a:rPr lang="ru-RU" sz="1200" kern="1200" dirty="0" smtClean="0">
                <a:solidFill>
                  <a:schemeClr val="tx1"/>
                </a:solidFill>
                <a:effectLst/>
                <a:latin typeface="Times New Roman" panose="02020603050405020304" pitchFamily="18" charset="0"/>
                <a:ea typeface="+mn-ea"/>
                <a:cs typeface="+mn-cs"/>
              </a:rPr>
              <a:t> означает: </a:t>
            </a:r>
            <a:r>
              <a:rPr lang="ru-RU" sz="1200" i="1" kern="1200" dirty="0" smtClean="0">
                <a:solidFill>
                  <a:schemeClr val="tx1"/>
                </a:solidFill>
                <a:effectLst/>
                <a:latin typeface="Times New Roman" panose="02020603050405020304" pitchFamily="18" charset="0"/>
                <a:ea typeface="+mn-ea"/>
                <a:cs typeface="+mn-cs"/>
              </a:rPr>
              <a:t>нотация и модель бизнес-процессов.</a:t>
            </a:r>
            <a:r>
              <a:rPr lang="ru-RU" sz="1200" kern="1200" dirty="0" smtClean="0">
                <a:solidFill>
                  <a:schemeClr val="tx1"/>
                </a:solidFill>
                <a:effectLst/>
                <a:latin typeface="Times New Roman" panose="02020603050405020304" pitchFamily="18" charset="0"/>
                <a:ea typeface="+mn-ea"/>
                <a:cs typeface="+mn-cs"/>
              </a:rPr>
              <a:t> Это название подчеркивает, что спецификация охватывает как графическую нотацию, так и исполняемую модель. В 2004 разработка спецификации перешла к организации </a:t>
            </a:r>
            <a:r>
              <a:rPr lang="en-US" sz="1200" kern="1200" dirty="0" smtClean="0">
                <a:solidFill>
                  <a:schemeClr val="tx1"/>
                </a:solidFill>
                <a:effectLst/>
                <a:latin typeface="Times New Roman" panose="02020603050405020304" pitchFamily="18" charset="0"/>
                <a:ea typeface="+mn-ea"/>
                <a:cs typeface="+mn-cs"/>
              </a:rPr>
              <a:t>Object Management Group</a:t>
            </a:r>
            <a:r>
              <a:rPr lang="ru-RU" sz="1200" kern="1200" dirty="0" smtClean="0">
                <a:solidFill>
                  <a:schemeClr val="tx1"/>
                </a:solidFill>
                <a:effectLst/>
                <a:latin typeface="Times New Roman" panose="02020603050405020304" pitchFamily="18" charset="0"/>
                <a:ea typeface="+mn-ea"/>
                <a:cs typeface="+mn-cs"/>
              </a:rPr>
              <a:t>, а в феврале 2006 года </a:t>
            </a:r>
            <a:r>
              <a:rPr lang="en-US" sz="1200" kern="1200" dirty="0" smtClean="0">
                <a:solidFill>
                  <a:schemeClr val="tx1"/>
                </a:solidFill>
                <a:effectLst/>
                <a:latin typeface="Times New Roman" panose="02020603050405020304" pitchFamily="18" charset="0"/>
                <a:ea typeface="+mn-ea"/>
                <a:cs typeface="+mn-cs"/>
              </a:rPr>
              <a:t>OMG</a:t>
            </a:r>
            <a:r>
              <a:rPr lang="ru-RU" sz="1200" kern="1200" dirty="0" smtClean="0">
                <a:solidFill>
                  <a:schemeClr val="tx1"/>
                </a:solidFill>
                <a:effectLst/>
                <a:latin typeface="Times New Roman" panose="02020603050405020304" pitchFamily="18" charset="0"/>
                <a:ea typeface="+mn-ea"/>
                <a:cs typeface="+mn-cs"/>
              </a:rPr>
              <a:t> опубликовала эту спецификацию уже как свою собственную.</a:t>
            </a:r>
          </a:p>
          <a:p>
            <a:r>
              <a:rPr lang="ru-RU" sz="1200" kern="1200" dirty="0" smtClean="0">
                <a:solidFill>
                  <a:schemeClr val="tx1"/>
                </a:solidFill>
                <a:effectLst/>
                <a:latin typeface="Times New Roman" panose="02020603050405020304" pitchFamily="18" charset="0"/>
                <a:ea typeface="+mn-ea"/>
                <a:cs typeface="+mn-cs"/>
              </a:rPr>
              <a:t>В 2011 году </a:t>
            </a:r>
            <a:r>
              <a:rPr lang="en-US" sz="1200" kern="1200" dirty="0" smtClean="0">
                <a:solidFill>
                  <a:schemeClr val="tx1"/>
                </a:solidFill>
                <a:effectLst/>
                <a:latin typeface="Times New Roman" panose="02020603050405020304" pitchFamily="18" charset="0"/>
                <a:ea typeface="+mn-ea"/>
                <a:cs typeface="+mn-cs"/>
              </a:rPr>
              <a:t>OMG</a:t>
            </a:r>
            <a:r>
              <a:rPr lang="ru-RU" sz="1200" kern="1200" dirty="0" smtClean="0">
                <a:solidFill>
                  <a:schemeClr val="tx1"/>
                </a:solidFill>
                <a:effectLst/>
                <a:latin typeface="Times New Roman" panose="02020603050405020304" pitchFamily="18" charset="0"/>
                <a:ea typeface="+mn-ea"/>
                <a:cs typeface="+mn-cs"/>
              </a:rPr>
              <a:t> выпустила последнюю на сегодняшний день спецификацию </a:t>
            </a:r>
            <a:r>
              <a:rPr lang="en-US" sz="1200" kern="1200" dirty="0" smtClean="0">
                <a:solidFill>
                  <a:schemeClr val="tx1"/>
                </a:solidFill>
                <a:effectLst/>
                <a:latin typeface="Times New Roman" panose="02020603050405020304" pitchFamily="18" charset="0"/>
                <a:ea typeface="+mn-ea"/>
                <a:cs typeface="+mn-cs"/>
              </a:rPr>
              <a:t>BPMN</a:t>
            </a:r>
            <a:r>
              <a:rPr lang="ru-RU" sz="1200" kern="1200" dirty="0" smtClean="0">
                <a:solidFill>
                  <a:schemeClr val="tx1"/>
                </a:solidFill>
                <a:effectLst/>
                <a:latin typeface="Times New Roman" panose="02020603050405020304" pitchFamily="18" charset="0"/>
                <a:ea typeface="+mn-ea"/>
                <a:cs typeface="+mn-cs"/>
              </a:rPr>
              <a:t> 2.0, которая является стандартом де-факто для организаций, которые занимаются моделированием и созданием исполняемых моделей бизнес-процессов. Начиная со второй версии, спецификация </a:t>
            </a:r>
            <a:r>
              <a:rPr lang="en-US" sz="1200" kern="1200" dirty="0" smtClean="0">
                <a:solidFill>
                  <a:schemeClr val="tx1"/>
                </a:solidFill>
                <a:effectLst/>
                <a:latin typeface="Times New Roman" panose="02020603050405020304" pitchFamily="18" charset="0"/>
                <a:ea typeface="+mn-ea"/>
                <a:cs typeface="+mn-cs"/>
              </a:rPr>
              <a:t>BPMN</a:t>
            </a:r>
            <a:r>
              <a:rPr lang="ru-RU" sz="1200" kern="1200" dirty="0" smtClean="0">
                <a:solidFill>
                  <a:schemeClr val="tx1"/>
                </a:solidFill>
                <a:effectLst/>
                <a:latin typeface="Times New Roman" panose="02020603050405020304" pitchFamily="18" charset="0"/>
                <a:ea typeface="+mn-ea"/>
                <a:cs typeface="+mn-cs"/>
              </a:rPr>
              <a:t> расшифровывается как: </a:t>
            </a:r>
            <a:r>
              <a:rPr lang="en-US" sz="1200" kern="1200" dirty="0" smtClean="0">
                <a:solidFill>
                  <a:schemeClr val="tx1"/>
                </a:solidFill>
                <a:effectLst/>
                <a:latin typeface="Times New Roman" panose="02020603050405020304" pitchFamily="18" charset="0"/>
                <a:ea typeface="+mn-ea"/>
                <a:cs typeface="+mn-cs"/>
              </a:rPr>
              <a:t>Business Process Modeling and Notation</a:t>
            </a:r>
            <a:r>
              <a:rPr lang="ru-RU" sz="1200" kern="1200" dirty="0" smtClean="0">
                <a:solidFill>
                  <a:schemeClr val="tx1"/>
                </a:solidFill>
                <a:effectLst/>
                <a:latin typeface="Times New Roman" panose="02020603050405020304" pitchFamily="18" charset="0"/>
                <a:ea typeface="+mn-ea"/>
                <a:cs typeface="+mn-cs"/>
              </a:rPr>
              <a:t>, подчеркивая, что она описывает графическое представление и модель процесса.</a:t>
            </a:r>
          </a:p>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6</a:t>
            </a:fld>
            <a:endParaRPr lang="ru-RU" altLang="ru-RU"/>
          </a:p>
        </p:txBody>
      </p:sp>
    </p:spTree>
    <p:extLst>
      <p:ext uri="{BB962C8B-B14F-4D97-AF65-F5344CB8AC3E}">
        <p14:creationId xmlns:p14="http://schemas.microsoft.com/office/powerpoint/2010/main" val="18982881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smtClean="0">
                <a:solidFill>
                  <a:schemeClr val="tx1"/>
                </a:solidFill>
                <a:effectLst/>
                <a:latin typeface="Times New Roman" panose="02020603050405020304" pitchFamily="18" charset="0"/>
                <a:ea typeface="+mn-ea"/>
                <a:cs typeface="+mn-cs"/>
              </a:rPr>
              <a:t>Пример</a:t>
            </a:r>
            <a:r>
              <a:rPr lang="ru-RU" sz="1200" kern="1200" dirty="0" smtClean="0">
                <a:solidFill>
                  <a:schemeClr val="tx1"/>
                </a:solidFill>
                <a:effectLst/>
                <a:latin typeface="Times New Roman" panose="02020603050405020304" pitchFamily="18" charset="0"/>
                <a:ea typeface="+mn-ea"/>
                <a:cs typeface="+mn-cs"/>
              </a:rPr>
              <a:t> (см. Рисунок 5-3) иллюстрирует работу пары ЛО «И» ветвления и слияния. Произошло некоторое событие, о котором надо известить три службы. Вначале оператор регистрирует событие в журнале, затем передает информацию о событии в соответствующие службы.  При этом, поток, поступивший на ЛО «И», разветвляется, активируя нужное количество выходных ветвей. Каждая ветвь обрабатывается независимо от остальных. Только после завершения всех параллельных ветвей, потоки соединяются и формируют один исходящий поток. Если одна из ветвей не завершится, то выходной поток не будет сформирован. </a:t>
            </a:r>
          </a:p>
          <a:p>
            <a:r>
              <a:rPr lang="ru-RU" sz="1200" kern="1200" dirty="0" smtClean="0">
                <a:solidFill>
                  <a:schemeClr val="tx1"/>
                </a:solidFill>
                <a:effectLst/>
                <a:latin typeface="Times New Roman" panose="02020603050405020304" pitchFamily="18" charset="0"/>
                <a:ea typeface="+mn-ea"/>
                <a:cs typeface="+mn-cs"/>
              </a:rPr>
              <a:t>Таким образом, три ветви между ЛО ветвления и слияния «И» выполняются параллельно, но асинхронно друг от друга. В данном примере реакция служб нас не интересует, важен факт оповещения. Синхронизируя три потока, на выходе, мы подтверждаем, что все три поручения выполнены.</a:t>
            </a:r>
            <a:endParaRPr lang="ru-RU" sz="1200" kern="1200" dirty="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25</a:t>
            </a:fld>
            <a:endParaRPr lang="ru-RU" altLang="ru-RU"/>
          </a:p>
        </p:txBody>
      </p:sp>
    </p:spTree>
    <p:extLst>
      <p:ext uri="{BB962C8B-B14F-4D97-AF65-F5344CB8AC3E}">
        <p14:creationId xmlns:p14="http://schemas.microsoft.com/office/powerpoint/2010/main" val="3410898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smtClean="0">
                <a:solidFill>
                  <a:schemeClr val="tx1"/>
                </a:solidFill>
                <a:effectLst/>
                <a:latin typeface="Times New Roman" panose="02020603050405020304" pitchFamily="18" charset="0"/>
                <a:ea typeface="+mn-ea"/>
                <a:cs typeface="+mn-cs"/>
              </a:rPr>
              <a:t>Логический оператор «ИЛИ» управляемый данными </a:t>
            </a:r>
            <a:r>
              <a:rPr lang="ru-RU" sz="1200" kern="1200" dirty="0" smtClean="0">
                <a:solidFill>
                  <a:schemeClr val="tx1"/>
                </a:solidFill>
                <a:effectLst/>
                <a:latin typeface="Times New Roman" panose="02020603050405020304" pitchFamily="18" charset="0"/>
                <a:ea typeface="+mn-ea"/>
                <a:cs typeface="+mn-cs"/>
              </a:rPr>
              <a:t>(ИЛИ- д), разветвляет входной поток на несколько выходных, в зависимости от условия, которое включает анализ данных экземпляра процесса. Для каждой выходной ветви должно быть определено свое отдельное условие. В момент исполнения происходит анализ каждого из условий и, если для какой-то ветви условие истинно, порождается выходной поток в нужном направлении. На этом проверка не прерывается, остальные условия будут проверены и, если они так же окажутся истинными, будут созданы параллельные ветви. </a:t>
            </a:r>
          </a:p>
          <a:p>
            <a:r>
              <a:rPr lang="en-US" sz="1200" kern="1200" dirty="0" err="1" smtClean="0">
                <a:solidFill>
                  <a:schemeClr val="tx1"/>
                </a:solidFill>
                <a:effectLst/>
                <a:latin typeface="Times New Roman" panose="02020603050405020304" pitchFamily="18" charset="0"/>
                <a:ea typeface="+mn-ea"/>
                <a:cs typeface="+mn-cs"/>
              </a:rPr>
              <a:t>Хорошая</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практика</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размещать</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на</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схеме</a:t>
            </a:r>
            <a:r>
              <a:rPr lang="en-US" sz="1200" kern="1200" dirty="0" smtClean="0">
                <a:solidFill>
                  <a:schemeClr val="tx1"/>
                </a:solidFill>
                <a:effectLst/>
                <a:latin typeface="Times New Roman" panose="02020603050405020304" pitchFamily="18" charset="0"/>
                <a:ea typeface="+mn-ea"/>
                <a:cs typeface="+mn-cs"/>
              </a:rPr>
              <a:t> </a:t>
            </a:r>
            <a:r>
              <a:rPr lang="en-US" sz="1200" b="1" kern="1200" dirty="0" err="1" smtClean="0">
                <a:solidFill>
                  <a:schemeClr val="tx1"/>
                </a:solidFill>
                <a:effectLst/>
                <a:latin typeface="Times New Roman" panose="02020603050405020304" pitchFamily="18" charset="0"/>
                <a:ea typeface="+mn-ea"/>
                <a:cs typeface="+mn-cs"/>
              </a:rPr>
              <a:t>ветку</a:t>
            </a:r>
            <a:r>
              <a:rPr lang="en-US" sz="1200" b="1" kern="1200" dirty="0" smtClean="0">
                <a:solidFill>
                  <a:schemeClr val="tx1"/>
                </a:solidFill>
                <a:effectLst/>
                <a:latin typeface="Times New Roman" panose="02020603050405020304" pitchFamily="18" charset="0"/>
                <a:ea typeface="+mn-ea"/>
                <a:cs typeface="+mn-cs"/>
              </a:rPr>
              <a:t> </a:t>
            </a:r>
            <a:r>
              <a:rPr lang="en-US" sz="1200" b="1" kern="1200" dirty="0" err="1" smtClean="0">
                <a:solidFill>
                  <a:schemeClr val="tx1"/>
                </a:solidFill>
                <a:effectLst/>
                <a:latin typeface="Times New Roman" panose="02020603050405020304" pitchFamily="18" charset="0"/>
                <a:ea typeface="+mn-ea"/>
                <a:cs typeface="+mn-cs"/>
              </a:rPr>
              <a:t>безусловного</a:t>
            </a:r>
            <a:r>
              <a:rPr lang="en-US" sz="1200" b="1" kern="1200" dirty="0" smtClean="0">
                <a:solidFill>
                  <a:schemeClr val="tx1"/>
                </a:solidFill>
                <a:effectLst/>
                <a:latin typeface="Times New Roman" panose="02020603050405020304" pitchFamily="18" charset="0"/>
                <a:ea typeface="+mn-ea"/>
                <a:cs typeface="+mn-cs"/>
              </a:rPr>
              <a:t> </a:t>
            </a:r>
            <a:r>
              <a:rPr lang="en-US" sz="1200" b="1" kern="1200" dirty="0" err="1" smtClean="0">
                <a:solidFill>
                  <a:schemeClr val="tx1"/>
                </a:solidFill>
                <a:effectLst/>
                <a:latin typeface="Times New Roman" panose="02020603050405020304" pitchFamily="18" charset="0"/>
                <a:ea typeface="+mn-ea"/>
                <a:cs typeface="+mn-cs"/>
              </a:rPr>
              <a:t>перехода</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исполняемую</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поумолчанию</a:t>
            </a:r>
            <a:r>
              <a:rPr lang="en-US" sz="1200" kern="1200" dirty="0" smtClean="0">
                <a:solidFill>
                  <a:schemeClr val="tx1"/>
                </a:solidFill>
                <a:effectLst/>
                <a:latin typeface="Times New Roman" panose="02020603050405020304" pitchFamily="18" charset="0"/>
                <a:ea typeface="+mn-ea"/>
                <a:cs typeface="+mn-cs"/>
              </a:rPr>
              <a:t>, в </a:t>
            </a:r>
            <a:r>
              <a:rPr lang="en-US" sz="1200" kern="1200" dirty="0" err="1" smtClean="0">
                <a:solidFill>
                  <a:schemeClr val="tx1"/>
                </a:solidFill>
                <a:effectLst/>
                <a:latin typeface="Times New Roman" panose="02020603050405020304" pitchFamily="18" charset="0"/>
                <a:ea typeface="+mn-ea"/>
                <a:cs typeface="+mn-cs"/>
              </a:rPr>
              <a:t>том</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случае</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если</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ни</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одно</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из</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условий</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не</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окажется</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истинно</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На</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схеме</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процесса</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безусловный</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поток</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управления</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изображается</a:t>
            </a:r>
            <a:r>
              <a:rPr lang="en-US" sz="1200" kern="1200" dirty="0" smtClean="0">
                <a:solidFill>
                  <a:schemeClr val="tx1"/>
                </a:solidFill>
                <a:effectLst/>
                <a:latin typeface="Times New Roman" panose="02020603050405020304" pitchFamily="18" charset="0"/>
                <a:ea typeface="+mn-ea"/>
                <a:cs typeface="+mn-cs"/>
              </a:rPr>
              <a:t> с </a:t>
            </a:r>
            <a:r>
              <a:rPr lang="en-US" sz="1200" b="1" kern="1200" dirty="0" err="1" smtClean="0">
                <a:solidFill>
                  <a:schemeClr val="tx1"/>
                </a:solidFill>
                <a:effectLst/>
                <a:latin typeface="Times New Roman" panose="02020603050405020304" pitchFamily="18" charset="0"/>
                <a:ea typeface="+mn-ea"/>
                <a:cs typeface="+mn-cs"/>
              </a:rPr>
              <a:t>косой</a:t>
            </a:r>
            <a:r>
              <a:rPr lang="en-US" sz="1200" b="1" kern="1200" dirty="0" smtClean="0">
                <a:solidFill>
                  <a:schemeClr val="tx1"/>
                </a:solidFill>
                <a:effectLst/>
                <a:latin typeface="Times New Roman" panose="02020603050405020304" pitchFamily="18" charset="0"/>
                <a:ea typeface="+mn-ea"/>
                <a:cs typeface="+mn-cs"/>
              </a:rPr>
              <a:t> </a:t>
            </a:r>
            <a:r>
              <a:rPr lang="en-US" sz="1200" b="1" kern="1200" dirty="0" err="1" smtClean="0">
                <a:solidFill>
                  <a:schemeClr val="tx1"/>
                </a:solidFill>
                <a:effectLst/>
                <a:latin typeface="Times New Roman" panose="02020603050405020304" pitchFamily="18" charset="0"/>
                <a:ea typeface="+mn-ea"/>
                <a:cs typeface="+mn-cs"/>
              </a:rPr>
              <a:t>черточкой</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пересекающей</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стрелку</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этот</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знак</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позволяет</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отличить</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его</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от</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условного</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перехода</a:t>
            </a:r>
            <a:r>
              <a:rPr lang="en-US" sz="1200" kern="1200" dirty="0" smtClean="0">
                <a:solidFill>
                  <a:schemeClr val="tx1"/>
                </a:solidFill>
                <a:effectLst/>
                <a:latin typeface="Times New Roman" panose="02020603050405020304" pitchFamily="18" charset="0"/>
                <a:ea typeface="+mn-ea"/>
                <a:cs typeface="+mn-cs"/>
              </a:rPr>
              <a:t>. </a:t>
            </a:r>
            <a:endParaRPr lang="ru-RU" sz="1200" kern="1200" dirty="0" smtClean="0">
              <a:solidFill>
                <a:schemeClr val="tx1"/>
              </a:solidFill>
              <a:effectLst/>
              <a:latin typeface="Times New Roman" panose="02020603050405020304" pitchFamily="18" charset="0"/>
              <a:ea typeface="+mn-ea"/>
              <a:cs typeface="+mn-cs"/>
            </a:endParaRPr>
          </a:p>
          <a:p>
            <a:r>
              <a:rPr lang="en-US" sz="1200" kern="1200" dirty="0" err="1" smtClean="0">
                <a:solidFill>
                  <a:schemeClr val="tx1"/>
                </a:solidFill>
                <a:effectLst/>
                <a:latin typeface="Times New Roman" panose="02020603050405020304" pitchFamily="18" charset="0"/>
                <a:ea typeface="+mn-ea"/>
                <a:cs typeface="+mn-cs"/>
              </a:rPr>
              <a:t>Если</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маршрут</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по-умолчанию</a:t>
            </a:r>
            <a:r>
              <a:rPr lang="en-US" sz="1200" kern="1200" dirty="0" smtClean="0">
                <a:solidFill>
                  <a:schemeClr val="tx1"/>
                </a:solidFill>
                <a:effectLst/>
                <a:latin typeface="Times New Roman" panose="02020603050405020304" pitchFamily="18" charset="0"/>
                <a:ea typeface="+mn-ea"/>
                <a:cs typeface="+mn-cs"/>
              </a:rPr>
              <a:t> в </a:t>
            </a:r>
            <a:r>
              <a:rPr lang="en-US" sz="1200" kern="1200" dirty="0" err="1" smtClean="0">
                <a:solidFill>
                  <a:schemeClr val="tx1"/>
                </a:solidFill>
                <a:effectLst/>
                <a:latin typeface="Times New Roman" panose="02020603050405020304" pitchFamily="18" charset="0"/>
                <a:ea typeface="+mn-ea"/>
                <a:cs typeface="+mn-cs"/>
              </a:rPr>
              <a:t>схему</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не</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заложен</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то</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на</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этапе</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исполнения</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может</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возникнуть</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ситуация</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когда</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ни</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один</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из</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предложенных</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маршрутов</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не</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будет</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исполнен</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при</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этом</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возникнет</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ошибка</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Ее</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можно</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попытаться</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перехватить</a:t>
            </a:r>
            <a:r>
              <a:rPr lang="en-US" sz="1200" kern="1200" dirty="0" smtClean="0">
                <a:solidFill>
                  <a:schemeClr val="tx1"/>
                </a:solidFill>
                <a:effectLst/>
                <a:latin typeface="Times New Roman" panose="02020603050405020304" pitchFamily="18" charset="0"/>
                <a:ea typeface="+mn-ea"/>
                <a:cs typeface="+mn-cs"/>
              </a:rPr>
              <a:t> и </a:t>
            </a:r>
            <a:r>
              <a:rPr lang="en-US" sz="1200" kern="1200" dirty="0" err="1" smtClean="0">
                <a:solidFill>
                  <a:schemeClr val="tx1"/>
                </a:solidFill>
                <a:effectLst/>
                <a:latin typeface="Times New Roman" panose="02020603050405020304" pitchFamily="18" charset="0"/>
                <a:ea typeface="+mn-ea"/>
                <a:cs typeface="+mn-cs"/>
              </a:rPr>
              <a:t>обработать</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как</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событие</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см</a:t>
            </a:r>
            <a:r>
              <a:rPr lang="en-US" sz="1200" kern="1200" dirty="0" smtClean="0">
                <a:solidFill>
                  <a:schemeClr val="tx1"/>
                </a:solidFill>
                <a:effectLst/>
                <a:latin typeface="Times New Roman" panose="02020603050405020304" pitchFamily="18" charset="0"/>
                <a:ea typeface="+mn-ea"/>
                <a:cs typeface="+mn-cs"/>
              </a:rPr>
              <a:t>.  п.  7).  </a:t>
            </a:r>
            <a:endParaRPr lang="ru-RU" sz="1200" kern="1200" dirty="0" smtClean="0">
              <a:solidFill>
                <a:schemeClr val="tx1"/>
              </a:solidFill>
              <a:effectLst/>
              <a:latin typeface="Times New Roman" panose="02020603050405020304" pitchFamily="18" charset="0"/>
              <a:ea typeface="+mn-ea"/>
              <a:cs typeface="+mn-cs"/>
            </a:endParaRPr>
          </a:p>
          <a:p>
            <a:r>
              <a:rPr lang="en-US" sz="1200" b="1" kern="1200" dirty="0" err="1" smtClean="0">
                <a:solidFill>
                  <a:schemeClr val="tx1"/>
                </a:solidFill>
                <a:effectLst/>
                <a:latin typeface="Times New Roman" panose="02020603050405020304" pitchFamily="18" charset="0"/>
                <a:ea typeface="+mn-ea"/>
                <a:cs typeface="+mn-cs"/>
              </a:rPr>
              <a:t>Пример</a:t>
            </a:r>
            <a:r>
              <a:rPr lang="en-US" sz="1200" b="1" kern="1200" dirty="0" smtClean="0">
                <a:solidFill>
                  <a:schemeClr val="tx1"/>
                </a:solidFill>
                <a:effectLst/>
                <a:latin typeface="Times New Roman" panose="02020603050405020304" pitchFamily="18" charset="0"/>
                <a:ea typeface="+mn-ea"/>
                <a:cs typeface="+mn-cs"/>
              </a:rPr>
              <a:t> </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см</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Рисунок</a:t>
            </a:r>
            <a:r>
              <a:rPr lang="en-US" sz="1200" kern="1200" dirty="0" smtClean="0">
                <a:solidFill>
                  <a:schemeClr val="tx1"/>
                </a:solidFill>
                <a:effectLst/>
                <a:latin typeface="Times New Roman" panose="02020603050405020304" pitchFamily="18" charset="0"/>
                <a:ea typeface="+mn-ea"/>
                <a:cs typeface="+mn-cs"/>
              </a:rPr>
              <a:t>  5-4)  </a:t>
            </a:r>
            <a:r>
              <a:rPr lang="en-US" sz="1200" kern="1200" dirty="0" err="1" smtClean="0">
                <a:solidFill>
                  <a:schemeClr val="tx1"/>
                </a:solidFill>
                <a:effectLst/>
                <a:latin typeface="Times New Roman" panose="02020603050405020304" pitchFamily="18" charset="0"/>
                <a:ea typeface="+mn-ea"/>
                <a:cs typeface="+mn-cs"/>
              </a:rPr>
              <a:t>иллюстрирует</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ветвление</a:t>
            </a:r>
            <a:r>
              <a:rPr lang="ru-RU" sz="1200" kern="1200" dirty="0" smtClean="0">
                <a:solidFill>
                  <a:schemeClr val="tx1"/>
                </a:solidFill>
                <a:effectLst/>
                <a:latin typeface="Times New Roman" panose="02020603050405020304" pitchFamily="18" charset="0"/>
                <a:ea typeface="+mn-ea"/>
                <a:cs typeface="+mn-cs"/>
              </a:rPr>
              <a:t> </a:t>
            </a:r>
            <a:r>
              <a:rPr lang="en-US" sz="1200" kern="1200" dirty="0" smtClean="0">
                <a:solidFill>
                  <a:schemeClr val="tx1"/>
                </a:solidFill>
                <a:effectLst/>
                <a:latin typeface="Times New Roman" panose="02020603050405020304" pitchFamily="18" charset="0"/>
                <a:ea typeface="+mn-ea"/>
                <a:cs typeface="+mn-cs"/>
              </a:rPr>
              <a:t>«ИЛИ-д». </a:t>
            </a:r>
            <a:r>
              <a:rPr lang="en-US" sz="1200" kern="1200" dirty="0" err="1" smtClean="0">
                <a:solidFill>
                  <a:schemeClr val="tx1"/>
                </a:solidFill>
                <a:effectLst/>
                <a:latin typeface="Times New Roman" panose="02020603050405020304" pitchFamily="18" charset="0"/>
                <a:ea typeface="+mn-ea"/>
                <a:cs typeface="+mn-cs"/>
              </a:rPr>
              <a:t>Если</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оба</a:t>
            </a:r>
            <a:r>
              <a:rPr lang="en-US" sz="1200" kern="1200" dirty="0" smtClean="0">
                <a:solidFill>
                  <a:schemeClr val="tx1"/>
                </a:solidFill>
                <a:effectLst/>
                <a:latin typeface="Times New Roman" panose="02020603050405020304" pitchFamily="18" charset="0"/>
                <a:ea typeface="+mn-ea"/>
                <a:cs typeface="+mn-cs"/>
              </a:rPr>
              <a:t> Условие1 и Условие2 </a:t>
            </a:r>
            <a:r>
              <a:rPr lang="en-US" sz="1200" kern="1200" dirty="0" err="1" smtClean="0">
                <a:solidFill>
                  <a:schemeClr val="tx1"/>
                </a:solidFill>
                <a:effectLst/>
                <a:latin typeface="Times New Roman" panose="02020603050405020304" pitchFamily="18" charset="0"/>
                <a:ea typeface="+mn-ea"/>
                <a:cs typeface="+mn-cs"/>
              </a:rPr>
              <a:t>истинны</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то</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Задачи</a:t>
            </a:r>
            <a:r>
              <a:rPr lang="ru-RU" sz="1200" kern="1200" dirty="0" smtClean="0">
                <a:solidFill>
                  <a:schemeClr val="tx1"/>
                </a:solidFill>
                <a:effectLst/>
                <a:latin typeface="Times New Roman" panose="02020603050405020304" pitchFamily="18" charset="0"/>
                <a:ea typeface="+mn-ea"/>
                <a:cs typeface="+mn-cs"/>
              </a:rPr>
              <a:t> </a:t>
            </a:r>
            <a:r>
              <a:rPr lang="en-US" sz="1200" kern="1200" dirty="0" smtClean="0">
                <a:solidFill>
                  <a:schemeClr val="tx1"/>
                </a:solidFill>
                <a:effectLst/>
                <a:latin typeface="Times New Roman" panose="02020603050405020304" pitchFamily="18" charset="0"/>
                <a:ea typeface="+mn-ea"/>
                <a:cs typeface="+mn-cs"/>
              </a:rPr>
              <a:t>«А» и «Б» </a:t>
            </a:r>
            <a:r>
              <a:rPr lang="en-US" sz="1200" kern="1200" dirty="0" err="1" smtClean="0">
                <a:solidFill>
                  <a:schemeClr val="tx1"/>
                </a:solidFill>
                <a:effectLst/>
                <a:latin typeface="Times New Roman" panose="02020603050405020304" pitchFamily="18" charset="0"/>
                <a:ea typeface="+mn-ea"/>
                <a:cs typeface="+mn-cs"/>
              </a:rPr>
              <a:t>будут</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выполнены</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Если</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оба</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условия</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ложны</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то</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будет</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активировано</a:t>
            </a:r>
            <a:r>
              <a:rPr lang="en-US" sz="1200" kern="1200" dirty="0" smtClean="0">
                <a:solidFill>
                  <a:schemeClr val="tx1"/>
                </a:solidFill>
                <a:effectLst/>
                <a:latin typeface="Times New Roman" panose="02020603050405020304" pitchFamily="18" charset="0"/>
                <a:ea typeface="+mn-ea"/>
                <a:cs typeface="+mn-cs"/>
              </a:rPr>
              <a:t> </a:t>
            </a:r>
            <a:r>
              <a:rPr lang="en-US" sz="1200" kern="1200" dirty="0" err="1" smtClean="0">
                <a:solidFill>
                  <a:schemeClr val="tx1"/>
                </a:solidFill>
                <a:effectLst/>
                <a:latin typeface="Times New Roman" panose="02020603050405020304" pitchFamily="18" charset="0"/>
                <a:ea typeface="+mn-ea"/>
                <a:cs typeface="+mn-cs"/>
              </a:rPr>
              <a:t>задание</a:t>
            </a:r>
            <a:r>
              <a:rPr lang="en-US" sz="1200" kern="1200" dirty="0" smtClean="0">
                <a:solidFill>
                  <a:schemeClr val="tx1"/>
                </a:solidFill>
                <a:effectLst/>
                <a:latin typeface="Times New Roman" panose="02020603050405020304" pitchFamily="18" charset="0"/>
                <a:ea typeface="+mn-ea"/>
                <a:cs typeface="+mn-cs"/>
              </a:rPr>
              <a:t> «Г».</a:t>
            </a:r>
            <a:endParaRPr lang="ru-RU" sz="1200" kern="1200" dirty="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26</a:t>
            </a:fld>
            <a:endParaRPr lang="ru-RU" altLang="ru-RU"/>
          </a:p>
        </p:txBody>
      </p:sp>
    </p:spTree>
    <p:extLst>
      <p:ext uri="{BB962C8B-B14F-4D97-AF65-F5344CB8AC3E}">
        <p14:creationId xmlns:p14="http://schemas.microsoft.com/office/powerpoint/2010/main" val="2141703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u="none" strike="noStrike" kern="1200" dirty="0" smtClean="0">
                <a:solidFill>
                  <a:schemeClr val="tx1"/>
                </a:solidFill>
                <a:effectLst/>
                <a:latin typeface="Times New Roman" panose="02020603050405020304" pitchFamily="18" charset="0"/>
                <a:ea typeface="+mn-ea"/>
                <a:cs typeface="+mn-cs"/>
              </a:rPr>
              <a:t>Семантика слияния ПУ на ЛО «ИЛИ-д» является достаточно сложной. Дело в том, что ЛО «ИЛИ-д» ожидает поступления ПУ из некоторых параллельных ветвей и синхронизует их в единый выходной поток (как ЛО «И»), но при этом он не дожидается ПУ из других ветвей. Как понять, завершения скольких ветвей ожидает ЛО «ИЛИ-д», а какие ветви он игнорирует? </a:t>
            </a:r>
          </a:p>
          <a:p>
            <a:r>
              <a:rPr lang="ru-RU" sz="1200" b="0" i="0" u="none" strike="noStrike" kern="1200" dirty="0" smtClean="0">
                <a:solidFill>
                  <a:schemeClr val="tx1"/>
                </a:solidFill>
                <a:effectLst/>
                <a:latin typeface="Times New Roman" panose="02020603050405020304" pitchFamily="18" charset="0"/>
                <a:ea typeface="+mn-ea"/>
                <a:cs typeface="+mn-cs"/>
              </a:rPr>
              <a:t>Обычно, ЛО </a:t>
            </a:r>
            <a:r>
              <a:rPr lang="ru-RU" sz="1200" b="1" i="1" u="none" strike="noStrike" kern="1200" dirty="0" smtClean="0">
                <a:solidFill>
                  <a:schemeClr val="tx1"/>
                </a:solidFill>
                <a:effectLst/>
                <a:latin typeface="Times New Roman" panose="02020603050405020304" pitchFamily="18" charset="0"/>
                <a:ea typeface="+mn-ea"/>
                <a:cs typeface="+mn-cs"/>
              </a:rPr>
              <a:t>ветвления</a:t>
            </a:r>
            <a:r>
              <a:rPr lang="ru-RU" sz="1200" b="0" i="0" u="none" strike="noStrike" kern="1200" dirty="0" smtClean="0">
                <a:solidFill>
                  <a:schemeClr val="tx1"/>
                </a:solidFill>
                <a:effectLst/>
                <a:latin typeface="Times New Roman" panose="02020603050405020304" pitchFamily="18" charset="0"/>
                <a:ea typeface="+mn-ea"/>
                <a:cs typeface="+mn-cs"/>
              </a:rPr>
              <a:t> и </a:t>
            </a:r>
            <a:r>
              <a:rPr lang="ru-RU" sz="1200" b="1" i="1" u="none" strike="noStrike" kern="1200" dirty="0" smtClean="0">
                <a:solidFill>
                  <a:schemeClr val="tx1"/>
                </a:solidFill>
                <a:effectLst/>
                <a:latin typeface="Times New Roman" panose="02020603050405020304" pitchFamily="18" charset="0"/>
                <a:ea typeface="+mn-ea"/>
                <a:cs typeface="+mn-cs"/>
              </a:rPr>
              <a:t>слияния</a:t>
            </a:r>
            <a:r>
              <a:rPr lang="ru-RU" sz="1200" b="0" i="0" u="none" strike="noStrike" kern="1200" dirty="0" smtClean="0">
                <a:solidFill>
                  <a:schemeClr val="tx1"/>
                </a:solidFill>
                <a:effectLst/>
                <a:latin typeface="Times New Roman" panose="02020603050405020304" pitchFamily="18" charset="0"/>
                <a:ea typeface="+mn-ea"/>
                <a:cs typeface="+mn-cs"/>
              </a:rPr>
              <a:t> используются в паре, так что узел, объединяющий потоки, знает число ветвей, которые были созданы.</a:t>
            </a:r>
            <a:endParaRPr lang="ru-RU" sz="1200" kern="1200" dirty="0" smtClean="0">
              <a:solidFill>
                <a:schemeClr val="tx1"/>
              </a:solidFill>
              <a:effectLst/>
              <a:latin typeface="Times New Roman" panose="02020603050405020304" pitchFamily="18" charset="0"/>
              <a:ea typeface="+mn-ea"/>
              <a:cs typeface="+mn-cs"/>
            </a:endParaRPr>
          </a:p>
          <a:p>
            <a:r>
              <a:rPr lang="ru-RU" sz="1200" b="1" i="0" u="none" strike="noStrike" kern="1200" dirty="0" smtClean="0">
                <a:solidFill>
                  <a:schemeClr val="tx1"/>
                </a:solidFill>
                <a:effectLst/>
                <a:latin typeface="Times New Roman" panose="02020603050405020304" pitchFamily="18" charset="0"/>
                <a:ea typeface="+mn-ea"/>
                <a:cs typeface="+mn-cs"/>
              </a:rPr>
              <a:t>Замечание: </a:t>
            </a:r>
            <a:r>
              <a:rPr lang="ru-RU" sz="1200" b="0" i="0" u="none" strike="noStrike" kern="1200" dirty="0" smtClean="0">
                <a:solidFill>
                  <a:schemeClr val="tx1"/>
                </a:solidFill>
                <a:effectLst/>
                <a:latin typeface="Times New Roman" panose="02020603050405020304" pitchFamily="18" charset="0"/>
                <a:ea typeface="+mn-ea"/>
                <a:cs typeface="+mn-cs"/>
              </a:rPr>
              <a:t>В реальной схеме ЛО могут употребляться не парно, при этом ЛО «ИЛИ-д» может неверно «рассчитать» число ожидаемых ПУ, что нарушит логику работы процесса.</a:t>
            </a:r>
            <a:endParaRPr lang="ru-RU" sz="1200" kern="1200" dirty="0" smtClean="0">
              <a:solidFill>
                <a:schemeClr val="tx1"/>
              </a:solidFill>
              <a:effectLst/>
              <a:latin typeface="Times New Roman" panose="02020603050405020304" pitchFamily="18" charset="0"/>
              <a:ea typeface="+mn-ea"/>
              <a:cs typeface="+mn-cs"/>
            </a:endParaRPr>
          </a:p>
          <a:p>
            <a:endParaRPr lang="ru-RU" sz="1200" kern="1200" dirty="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27</a:t>
            </a:fld>
            <a:endParaRPr lang="ru-RU" altLang="ru-RU"/>
          </a:p>
        </p:txBody>
      </p:sp>
    </p:spTree>
    <p:extLst>
      <p:ext uri="{BB962C8B-B14F-4D97-AF65-F5344CB8AC3E}">
        <p14:creationId xmlns:p14="http://schemas.microsoft.com/office/powerpoint/2010/main" val="873194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u="none" strike="noStrike" kern="1200" dirty="0" smtClean="0">
                <a:solidFill>
                  <a:schemeClr val="tx1"/>
                </a:solidFill>
                <a:effectLst/>
                <a:latin typeface="Times New Roman" panose="02020603050405020304" pitchFamily="18" charset="0"/>
                <a:ea typeface="+mn-ea"/>
                <a:cs typeface="+mn-cs"/>
              </a:rPr>
              <a:t>Рассмотрим пример (см. Рисунок 5-6), произошло страховое автомобильное событие, клиент позвонил в страховую компанию и сообщил об аварии, оператор зарегистрировал событие и вызывает только те службы, которые необходимы в данном случае. Все виды служб заранее известны, но конкретное количество вызываемых служб зависит от обстоятельств аварии и определяется сотрудником компании по результатам телефонного разговора с клиентом. После того, как все вызовы служб будут выполнены, оператор </a:t>
            </a:r>
            <a:r>
              <a:rPr lang="ru-RU" sz="1200" b="1" i="1" u="none" strike="noStrike" kern="1200" dirty="0" smtClean="0">
                <a:solidFill>
                  <a:schemeClr val="tx1"/>
                </a:solidFill>
                <a:effectLst/>
                <a:latin typeface="Times New Roman" panose="02020603050405020304" pitchFamily="18" charset="0"/>
                <a:ea typeface="+mn-ea"/>
                <a:cs typeface="+mn-cs"/>
              </a:rPr>
              <a:t>слияния</a:t>
            </a:r>
            <a:r>
              <a:rPr lang="ru-RU" sz="1200" b="0" i="0" u="none" strike="noStrike" kern="1200" dirty="0" smtClean="0">
                <a:solidFill>
                  <a:schemeClr val="tx1"/>
                </a:solidFill>
                <a:effectLst/>
                <a:latin typeface="Times New Roman" panose="02020603050405020304" pitchFamily="18" charset="0"/>
                <a:ea typeface="+mn-ea"/>
                <a:cs typeface="+mn-cs"/>
              </a:rPr>
              <a:t> объединит потоки, выполнение м. б. продолжено.</a:t>
            </a:r>
            <a:endParaRPr lang="ru-RU" sz="1200" kern="1200" dirty="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28</a:t>
            </a:fld>
            <a:endParaRPr lang="ru-RU" altLang="ru-RU"/>
          </a:p>
        </p:txBody>
      </p:sp>
    </p:spTree>
    <p:extLst>
      <p:ext uri="{BB962C8B-B14F-4D97-AF65-F5344CB8AC3E}">
        <p14:creationId xmlns:p14="http://schemas.microsoft.com/office/powerpoint/2010/main" val="1964705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eaLnBrk="0" hangingPunct="0"/>
            <a:r>
              <a:rPr lang="ru-RU" sz="1200" b="1" kern="1200" dirty="0" smtClean="0">
                <a:solidFill>
                  <a:schemeClr val="tx1"/>
                </a:solidFill>
                <a:effectLst/>
                <a:latin typeface="Times New Roman" panose="02020603050405020304" pitchFamily="18" charset="0"/>
                <a:ea typeface="+mn-ea"/>
                <a:cs typeface="+mn-cs"/>
              </a:rPr>
              <a:t>ЛОГИЧЕСКИЙ ОПЕРАТОР «ИСКЛЮЧАЩЕЕ ИЛИ» УПРАВЛЯЕМЫЙ ДАННЫМИ (XOR)</a:t>
            </a:r>
            <a:endParaRPr lang="ru-RU" sz="1200" kern="1200" dirty="0" smtClean="0">
              <a:solidFill>
                <a:schemeClr val="tx1"/>
              </a:solidFill>
              <a:effectLst/>
              <a:latin typeface="Times New Roman" panose="02020603050405020304" pitchFamily="18" charset="0"/>
              <a:ea typeface="+mn-ea"/>
              <a:cs typeface="+mn-cs"/>
            </a:endParaRPr>
          </a:p>
          <a:p>
            <a:r>
              <a:rPr lang="ru-RU" sz="1200" b="1" kern="1200" dirty="0" smtClean="0">
                <a:solidFill>
                  <a:schemeClr val="tx1"/>
                </a:solidFill>
                <a:effectLst/>
                <a:latin typeface="Times New Roman" panose="02020603050405020304" pitchFamily="18" charset="0"/>
                <a:ea typeface="+mn-ea"/>
                <a:cs typeface="+mn-cs"/>
              </a:rPr>
              <a:t> </a:t>
            </a:r>
            <a:endParaRPr lang="ru-RU" sz="1200" kern="1200" dirty="0" smtClean="0">
              <a:solidFill>
                <a:schemeClr val="tx1"/>
              </a:solidFill>
              <a:effectLst/>
              <a:latin typeface="Times New Roman" panose="02020603050405020304" pitchFamily="18" charset="0"/>
              <a:ea typeface="+mn-ea"/>
              <a:cs typeface="+mn-cs"/>
            </a:endParaRPr>
          </a:p>
          <a:p>
            <a:r>
              <a:rPr lang="ru-RU" sz="1200" b="1" kern="1200" dirty="0" smtClean="0">
                <a:solidFill>
                  <a:schemeClr val="tx1"/>
                </a:solidFill>
                <a:effectLst/>
                <a:latin typeface="Times New Roman" panose="02020603050405020304" pitchFamily="18" charset="0"/>
                <a:ea typeface="+mn-ea"/>
                <a:cs typeface="+mn-cs"/>
              </a:rPr>
              <a:t>Логический оператор «Исключающее ИЛИ» управляемый данными </a:t>
            </a:r>
            <a:r>
              <a:rPr lang="ru-RU" sz="1200" kern="1200" dirty="0" smtClean="0">
                <a:solidFill>
                  <a:schemeClr val="tx1"/>
                </a:solidFill>
                <a:effectLst/>
                <a:latin typeface="Times New Roman" panose="02020603050405020304" pitchFamily="18" charset="0"/>
                <a:ea typeface="+mn-ea"/>
                <a:cs typeface="+mn-cs"/>
              </a:rPr>
              <a:t>(</a:t>
            </a:r>
            <a:r>
              <a:rPr lang="ru-RU" sz="1200" kern="1200" dirty="0" err="1" smtClean="0">
                <a:solidFill>
                  <a:schemeClr val="tx1"/>
                </a:solidFill>
                <a:effectLst/>
                <a:latin typeface="Times New Roman" panose="02020603050405020304" pitchFamily="18" charset="0"/>
                <a:ea typeface="+mn-ea"/>
                <a:cs typeface="+mn-cs"/>
              </a:rPr>
              <a:t>Искл</a:t>
            </a:r>
            <a:r>
              <a:rPr lang="ru-RU" sz="1200" kern="1200" dirty="0" smtClean="0">
                <a:solidFill>
                  <a:schemeClr val="tx1"/>
                </a:solidFill>
                <a:effectLst/>
                <a:latin typeface="Times New Roman" panose="02020603050405020304" pitchFamily="18" charset="0"/>
                <a:ea typeface="+mn-ea"/>
                <a:cs typeface="+mn-cs"/>
              </a:rPr>
              <a:t>-ИЛИ) направляет входной поток строго на одну из нескольких выходных ветвей, в зависимости от условия, которое включает анализ данных экземпляра процесса. В отличие от обычного «</a:t>
            </a:r>
            <a:r>
              <a:rPr lang="ru-RU" sz="1200" kern="1200" dirty="0" err="1" smtClean="0">
                <a:solidFill>
                  <a:schemeClr val="tx1"/>
                </a:solidFill>
                <a:effectLst/>
                <a:latin typeface="Times New Roman" panose="02020603050405020304" pitchFamily="18" charset="0"/>
                <a:ea typeface="+mn-ea"/>
                <a:cs typeface="+mn-cs"/>
              </a:rPr>
              <a:t>Искл</a:t>
            </a:r>
            <a:r>
              <a:rPr lang="ru-RU" sz="1200" kern="1200" dirty="0" smtClean="0">
                <a:solidFill>
                  <a:schemeClr val="tx1"/>
                </a:solidFill>
                <a:effectLst/>
                <a:latin typeface="Times New Roman" panose="02020603050405020304" pitchFamily="18" charset="0"/>
                <a:ea typeface="+mn-ea"/>
                <a:cs typeface="+mn-cs"/>
              </a:rPr>
              <a:t>-ИЛИ» выходные потоки рассматриваются как альтернативные и взаимоисключающие. Ситуация, при которой выполняются сразу несколько из условий, невозможна.</a:t>
            </a:r>
          </a:p>
          <a:p>
            <a:r>
              <a:rPr lang="ru-RU" sz="1200" kern="1200" dirty="0" smtClean="0">
                <a:solidFill>
                  <a:schemeClr val="tx1"/>
                </a:solidFill>
                <a:effectLst/>
                <a:latin typeface="Times New Roman" panose="02020603050405020304" pitchFamily="18" charset="0"/>
                <a:ea typeface="+mn-ea"/>
                <a:cs typeface="+mn-cs"/>
              </a:rPr>
              <a:t> Для предотвращения конфликта для всех условных переходов, устанавливается приоритет, определяющий порядок проверки условий. Обычно, приоритет определяется последовательностью, в которой перечислены условия. Выбирается первый переход по списку, если условие не выполнено, то выбирается следующий переход. Если условие выполнено, то происходит переход управления в указанном направлении, а остальные условия игнорируются и не проверяются.</a:t>
            </a:r>
          </a:p>
          <a:p>
            <a:r>
              <a:rPr lang="ru-RU" sz="1200" kern="1200" dirty="0" smtClean="0">
                <a:solidFill>
                  <a:schemeClr val="tx1"/>
                </a:solidFill>
                <a:effectLst/>
                <a:latin typeface="Times New Roman" panose="02020603050405020304" pitchFamily="18" charset="0"/>
                <a:ea typeface="+mn-ea"/>
                <a:cs typeface="+mn-cs"/>
              </a:rPr>
              <a:t>Для ЛО «</a:t>
            </a:r>
            <a:r>
              <a:rPr lang="ru-RU" sz="1200" kern="1200" dirty="0" err="1" smtClean="0">
                <a:solidFill>
                  <a:schemeClr val="tx1"/>
                </a:solidFill>
                <a:effectLst/>
                <a:latin typeface="Times New Roman" panose="02020603050405020304" pitchFamily="18" charset="0"/>
                <a:ea typeface="+mn-ea"/>
                <a:cs typeface="+mn-cs"/>
              </a:rPr>
              <a:t>Искл</a:t>
            </a:r>
            <a:r>
              <a:rPr lang="ru-RU" sz="1200" kern="1200" dirty="0" smtClean="0">
                <a:solidFill>
                  <a:schemeClr val="tx1"/>
                </a:solidFill>
                <a:effectLst/>
                <a:latin typeface="Times New Roman" panose="02020603050405020304" pitchFamily="18" charset="0"/>
                <a:ea typeface="+mn-ea"/>
                <a:cs typeface="+mn-cs"/>
              </a:rPr>
              <a:t>-ИЛИ» обязательно </a:t>
            </a:r>
            <a:r>
              <a:rPr lang="ru-RU" sz="1200" b="1" i="1" kern="1200" dirty="0" smtClean="0">
                <a:solidFill>
                  <a:schemeClr val="tx1"/>
                </a:solidFill>
                <a:effectLst/>
                <a:latin typeface="Times New Roman" panose="02020603050405020304" pitchFamily="18" charset="0"/>
                <a:ea typeface="+mn-ea"/>
                <a:cs typeface="+mn-cs"/>
              </a:rPr>
              <a:t>должен быть определен один безусловный переход передачи управления</a:t>
            </a:r>
            <a:r>
              <a:rPr lang="ru-RU" sz="1200" kern="1200" dirty="0" smtClean="0">
                <a:solidFill>
                  <a:schemeClr val="tx1"/>
                </a:solidFill>
                <a:effectLst/>
                <a:latin typeface="Times New Roman" panose="02020603050405020304" pitchFamily="18" charset="0"/>
                <a:ea typeface="+mn-ea"/>
                <a:cs typeface="+mn-cs"/>
              </a:rPr>
              <a:t>. Это необходимо в том случае, если ни одно из перечисленных условий не может быть выполнено. На схеме процесса безусловный ПУ изображается с </a:t>
            </a:r>
            <a:r>
              <a:rPr lang="ru-RU" sz="1200" b="1" i="1" kern="1200" dirty="0" smtClean="0">
                <a:solidFill>
                  <a:schemeClr val="tx1"/>
                </a:solidFill>
                <a:effectLst/>
                <a:latin typeface="Times New Roman" panose="02020603050405020304" pitchFamily="18" charset="0"/>
                <a:ea typeface="+mn-ea"/>
                <a:cs typeface="+mn-cs"/>
              </a:rPr>
              <a:t>косой черточкой</a:t>
            </a:r>
            <a:r>
              <a:rPr lang="ru-RU" sz="1200" kern="1200" dirty="0" smtClean="0">
                <a:solidFill>
                  <a:schemeClr val="tx1"/>
                </a:solidFill>
                <a:effectLst/>
                <a:latin typeface="Times New Roman" panose="02020603050405020304" pitchFamily="18" charset="0"/>
                <a:ea typeface="+mn-ea"/>
                <a:cs typeface="+mn-cs"/>
              </a:rPr>
              <a:t>, пересекающей стрелку, этот знак позволяет отличить его от условного перехода. Если ни одно из условий не выполняется и, при этом, переход по умолчанию не определен, генерируется сигнал об ошибке. Он м. б. перехвачен и обработан с помощью событий (см. п. 6.11.1)</a:t>
            </a:r>
          </a:p>
          <a:p>
            <a:endParaRPr lang="ru-RU" sz="1200" kern="1200" dirty="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29</a:t>
            </a:fld>
            <a:endParaRPr lang="ru-RU" altLang="ru-RU"/>
          </a:p>
        </p:txBody>
      </p:sp>
    </p:spTree>
    <p:extLst>
      <p:ext uri="{BB962C8B-B14F-4D97-AF65-F5344CB8AC3E}">
        <p14:creationId xmlns:p14="http://schemas.microsoft.com/office/powerpoint/2010/main" val="1043889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Times New Roman" panose="02020603050405020304" pitchFamily="18" charset="0"/>
                <a:ea typeface="+mn-ea"/>
                <a:cs typeface="+mn-cs"/>
              </a:rPr>
              <a:t>При слиянии ПУ, пришедших из входящих ветвей, никакие условия не проверяются, синхронизации не происходит, </a:t>
            </a:r>
            <a:r>
              <a:rPr lang="ru-RU" sz="1200" kern="1200" dirty="0" err="1" smtClean="0">
                <a:solidFill>
                  <a:schemeClr val="tx1"/>
                </a:solidFill>
                <a:effectLst/>
                <a:latin typeface="Times New Roman" panose="02020603050405020304" pitchFamily="18" charset="0"/>
                <a:ea typeface="+mn-ea"/>
                <a:cs typeface="+mn-cs"/>
              </a:rPr>
              <a:t>т.ч</a:t>
            </a:r>
            <a:r>
              <a:rPr lang="ru-RU" sz="1200" kern="1200" dirty="0" smtClean="0">
                <a:solidFill>
                  <a:schemeClr val="tx1"/>
                </a:solidFill>
                <a:effectLst/>
                <a:latin typeface="Times New Roman" panose="02020603050405020304" pitchFamily="18" charset="0"/>
                <a:ea typeface="+mn-ea"/>
                <a:cs typeface="+mn-cs"/>
              </a:rPr>
              <a:t>. ЛО «</a:t>
            </a:r>
            <a:r>
              <a:rPr lang="ru-RU" sz="1200" kern="1200" dirty="0" err="1" smtClean="0">
                <a:solidFill>
                  <a:schemeClr val="tx1"/>
                </a:solidFill>
                <a:effectLst/>
                <a:latin typeface="Times New Roman" panose="02020603050405020304" pitchFamily="18" charset="0"/>
                <a:ea typeface="+mn-ea"/>
                <a:cs typeface="+mn-cs"/>
              </a:rPr>
              <a:t>Искл</a:t>
            </a:r>
            <a:r>
              <a:rPr lang="ru-RU" sz="1200" kern="1200" dirty="0" smtClean="0">
                <a:solidFill>
                  <a:schemeClr val="tx1"/>
                </a:solidFill>
                <a:effectLst/>
                <a:latin typeface="Times New Roman" panose="02020603050405020304" pitchFamily="18" charset="0"/>
                <a:ea typeface="+mn-ea"/>
                <a:cs typeface="+mn-cs"/>
              </a:rPr>
              <a:t>-ИЛИ» пропускает на выход потоки, пришедшие из всех входных ветвей. Когда приходит первый поток управления, потоков в остальных ветвях еще нет, </a:t>
            </a:r>
            <a:r>
              <a:rPr lang="ru-RU" sz="1200" kern="1200" dirty="0" err="1" smtClean="0">
                <a:solidFill>
                  <a:schemeClr val="tx1"/>
                </a:solidFill>
                <a:effectLst/>
                <a:latin typeface="Times New Roman" panose="02020603050405020304" pitchFamily="18" charset="0"/>
                <a:ea typeface="+mn-ea"/>
                <a:cs typeface="+mn-cs"/>
              </a:rPr>
              <a:t>т.ч</a:t>
            </a:r>
            <a:r>
              <a:rPr lang="ru-RU" sz="1200" kern="1200" dirty="0" smtClean="0">
                <a:solidFill>
                  <a:schemeClr val="tx1"/>
                </a:solidFill>
                <a:effectLst/>
                <a:latin typeface="Times New Roman" panose="02020603050405020304" pitchFamily="18" charset="0"/>
                <a:ea typeface="+mn-ea"/>
                <a:cs typeface="+mn-cs"/>
              </a:rPr>
              <a:t>. он проходит на выход без ожидания и синхронизации с другими ветвями. </a:t>
            </a:r>
          </a:p>
          <a:p>
            <a:r>
              <a:rPr lang="ru-RU" sz="1200" kern="1200" dirty="0" smtClean="0">
                <a:solidFill>
                  <a:schemeClr val="tx1"/>
                </a:solidFill>
                <a:effectLst/>
                <a:latin typeface="Times New Roman" panose="02020603050405020304" pitchFamily="18" charset="0"/>
                <a:ea typeface="+mn-ea"/>
                <a:cs typeface="+mn-cs"/>
              </a:rPr>
              <a:t>Когда позднее поступит поток управления из другой ветви, он так же породит еще один выходной поток, так что на выходе появится несколько экземпляров потоков и т.д. </a:t>
            </a:r>
          </a:p>
          <a:p>
            <a:r>
              <a:rPr lang="ru-RU" sz="1200" b="1" kern="1200" dirty="0" smtClean="0">
                <a:solidFill>
                  <a:schemeClr val="tx1"/>
                </a:solidFill>
                <a:effectLst/>
                <a:latin typeface="Times New Roman" panose="02020603050405020304" pitchFamily="18" charset="0"/>
                <a:ea typeface="+mn-ea"/>
                <a:cs typeface="+mn-cs"/>
              </a:rPr>
              <a:t>Пример</a:t>
            </a:r>
            <a:r>
              <a:rPr lang="ru-RU" sz="1200" kern="1200" dirty="0" smtClean="0">
                <a:solidFill>
                  <a:schemeClr val="tx1"/>
                </a:solidFill>
                <a:effectLst/>
                <a:latin typeface="Times New Roman" panose="02020603050405020304" pitchFamily="18" charset="0"/>
                <a:ea typeface="+mn-ea"/>
                <a:cs typeface="+mn-cs"/>
              </a:rPr>
              <a:t> (см. Рисунок 5-8) иллюстрирует слияние трех потоков. Если поступят потоки управления из ветвей «А» и «Б», то операция «Д» будет выполнена два раза.</a:t>
            </a:r>
            <a:endParaRPr lang="ru-RU" sz="1200" kern="1200" dirty="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30</a:t>
            </a:fld>
            <a:endParaRPr lang="ru-RU" altLang="ru-RU"/>
          </a:p>
        </p:txBody>
      </p:sp>
    </p:spTree>
    <p:extLst>
      <p:ext uri="{BB962C8B-B14F-4D97-AF65-F5344CB8AC3E}">
        <p14:creationId xmlns:p14="http://schemas.microsoft.com/office/powerpoint/2010/main" val="3435928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Times New Roman" panose="02020603050405020304" pitchFamily="18" charset="0"/>
                <a:ea typeface="+mn-ea"/>
                <a:cs typeface="+mn-cs"/>
              </a:rPr>
              <a:t>Если разветвляющий или объединяющий ЛО «</a:t>
            </a:r>
            <a:r>
              <a:rPr lang="ru-RU" sz="1200" kern="1200" dirty="0" err="1" smtClean="0">
                <a:solidFill>
                  <a:schemeClr val="tx1"/>
                </a:solidFill>
                <a:effectLst/>
                <a:latin typeface="Times New Roman" panose="02020603050405020304" pitchFamily="18" charset="0"/>
                <a:ea typeface="+mn-ea"/>
                <a:cs typeface="+mn-cs"/>
              </a:rPr>
              <a:t>Искл</a:t>
            </a:r>
            <a:r>
              <a:rPr lang="ru-RU" sz="1200" kern="1200" dirty="0" smtClean="0">
                <a:solidFill>
                  <a:schemeClr val="tx1"/>
                </a:solidFill>
                <a:effectLst/>
                <a:latin typeface="Times New Roman" panose="02020603050405020304" pitchFamily="18" charset="0"/>
                <a:ea typeface="+mn-ea"/>
                <a:cs typeface="+mn-cs"/>
              </a:rPr>
              <a:t>-ИЛИ» идут парой, то поток управления возникнет только в одной из ветвей, </a:t>
            </a:r>
            <a:r>
              <a:rPr lang="ru-RU" sz="1200" kern="1200" dirty="0" err="1" smtClean="0">
                <a:solidFill>
                  <a:schemeClr val="tx1"/>
                </a:solidFill>
                <a:effectLst/>
                <a:latin typeface="Times New Roman" panose="02020603050405020304" pitchFamily="18" charset="0"/>
                <a:ea typeface="+mn-ea"/>
                <a:cs typeface="+mn-cs"/>
              </a:rPr>
              <a:t>т.ч</a:t>
            </a:r>
            <a:r>
              <a:rPr lang="ru-RU" sz="1200" kern="1200" dirty="0" smtClean="0">
                <a:solidFill>
                  <a:schemeClr val="tx1"/>
                </a:solidFill>
                <a:effectLst/>
                <a:latin typeface="Times New Roman" panose="02020603050405020304" pitchFamily="18" charset="0"/>
                <a:ea typeface="+mn-ea"/>
                <a:cs typeface="+mn-cs"/>
              </a:rPr>
              <a:t>. аналитику не надо заботиться, что делать с «лишним» экземпляром ПУ. Но если операторы применяются не парно, порознь, то следует быть внимательным, что бы исключить неконтролируемое размножение потоков управления.</a:t>
            </a:r>
          </a:p>
          <a:p>
            <a:r>
              <a:rPr lang="ru-RU" sz="1200" b="1" kern="1200" dirty="0" smtClean="0">
                <a:solidFill>
                  <a:schemeClr val="tx1"/>
                </a:solidFill>
                <a:effectLst/>
                <a:latin typeface="Times New Roman" panose="02020603050405020304" pitchFamily="18" charset="0"/>
                <a:ea typeface="+mn-ea"/>
                <a:cs typeface="+mn-cs"/>
              </a:rPr>
              <a:t>Пример</a:t>
            </a:r>
            <a:r>
              <a:rPr lang="ru-RU" sz="1200" kern="1200" dirty="0" smtClean="0">
                <a:solidFill>
                  <a:schemeClr val="tx1"/>
                </a:solidFill>
                <a:effectLst/>
                <a:latin typeface="Times New Roman" panose="02020603050405020304" pitchFamily="18" charset="0"/>
                <a:ea typeface="+mn-ea"/>
                <a:cs typeface="+mn-cs"/>
              </a:rPr>
              <a:t> (см. Рисунок 5-9) иллюстрирует парное использование операторов «</a:t>
            </a:r>
            <a:r>
              <a:rPr lang="ru-RU" sz="1200" kern="1200" dirty="0" err="1" smtClean="0">
                <a:solidFill>
                  <a:schemeClr val="tx1"/>
                </a:solidFill>
                <a:effectLst/>
                <a:latin typeface="Times New Roman" panose="02020603050405020304" pitchFamily="18" charset="0"/>
                <a:ea typeface="+mn-ea"/>
                <a:cs typeface="+mn-cs"/>
              </a:rPr>
              <a:t>Искл</a:t>
            </a:r>
            <a:r>
              <a:rPr lang="ru-RU" sz="1200" kern="1200" dirty="0" smtClean="0">
                <a:solidFill>
                  <a:schemeClr val="tx1"/>
                </a:solidFill>
                <a:effectLst/>
                <a:latin typeface="Times New Roman" panose="02020603050405020304" pitchFamily="18" charset="0"/>
                <a:ea typeface="+mn-ea"/>
                <a:cs typeface="+mn-cs"/>
              </a:rPr>
              <a:t>-ИЛИ». Оператор страховой компании принимает звонки от клиентов, если произошла авто авария, то инициируется одна последовательность операторов обработки. Если другой тип страхового события, то выполняются иные действия. Важно, что действия оператора при разных событиях являются взаимоисключающими. После завершения любой из ветвей процесс продолжается.</a:t>
            </a:r>
          </a:p>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kern="1200" dirty="0" smtClean="0">
                <a:solidFill>
                  <a:schemeClr val="tx1"/>
                </a:solidFill>
                <a:effectLst/>
                <a:latin typeface="Times New Roman" panose="02020603050405020304" pitchFamily="18" charset="0"/>
                <a:ea typeface="+mn-ea"/>
                <a:cs typeface="+mn-cs"/>
              </a:rPr>
              <a:t>Если аналитик предполагает, что ЛО «</a:t>
            </a:r>
            <a:r>
              <a:rPr lang="ru-RU" sz="1200" kern="1200" dirty="0" err="1" smtClean="0">
                <a:solidFill>
                  <a:schemeClr val="tx1"/>
                </a:solidFill>
                <a:effectLst/>
                <a:latin typeface="Times New Roman" panose="02020603050405020304" pitchFamily="18" charset="0"/>
                <a:ea typeface="+mn-ea"/>
                <a:cs typeface="+mn-cs"/>
              </a:rPr>
              <a:t>Искл</a:t>
            </a:r>
            <a:r>
              <a:rPr lang="ru-RU" sz="1200" kern="1200" dirty="0" smtClean="0">
                <a:solidFill>
                  <a:schemeClr val="tx1"/>
                </a:solidFill>
                <a:effectLst/>
                <a:latin typeface="Times New Roman" panose="02020603050405020304" pitchFamily="18" charset="0"/>
                <a:ea typeface="+mn-ea"/>
                <a:cs typeface="+mn-cs"/>
              </a:rPr>
              <a:t>-ИЛИ» используются не парно, в результате чего на выходе узла могут появится несколько выходных потоков, он должен принять решение, является ли такое поведение ожидаемым или нет. В последнем случае, следует принять меры, что бы обработать и исключить такую ситуацию, например, путем использования другого ЛО, например, с комплексным условием, которое умеет обрабатывать нестандартную логику объединяемых потоков.</a:t>
            </a:r>
          </a:p>
          <a:p>
            <a:endParaRPr lang="ru-RU" sz="1200" kern="1200" dirty="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31</a:t>
            </a:fld>
            <a:endParaRPr lang="ru-RU" altLang="ru-RU"/>
          </a:p>
        </p:txBody>
      </p:sp>
    </p:spTree>
    <p:extLst>
      <p:ext uri="{BB962C8B-B14F-4D97-AF65-F5344CB8AC3E}">
        <p14:creationId xmlns:p14="http://schemas.microsoft.com/office/powerpoint/2010/main" val="4243141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u="none" strike="noStrike" kern="1200" dirty="0" smtClean="0">
                <a:solidFill>
                  <a:schemeClr val="tx1"/>
                </a:solidFill>
                <a:effectLst/>
                <a:latin typeface="Times New Roman" panose="02020603050405020304" pitchFamily="18" charset="0"/>
                <a:ea typeface="+mn-ea"/>
                <a:cs typeface="+mn-cs"/>
              </a:rPr>
              <a:t>ЛОГИЧЕСКИЙ ОПЕРАТОР КОМПЛЕКСНОЕ УСЛОВИЕ</a:t>
            </a:r>
            <a:endParaRPr lang="ru-RU" sz="1200" b="1" kern="1200" dirty="0" smtClean="0">
              <a:solidFill>
                <a:schemeClr val="tx1"/>
              </a:solidFill>
              <a:effectLst/>
              <a:latin typeface="Times New Roman" panose="02020603050405020304" pitchFamily="18" charset="0"/>
              <a:ea typeface="+mn-ea"/>
              <a:cs typeface="+mn-cs"/>
            </a:endParaRPr>
          </a:p>
          <a:p>
            <a:r>
              <a:rPr lang="ru-RU" sz="1200" b="1" kern="1200" dirty="0" smtClean="0">
                <a:solidFill>
                  <a:schemeClr val="tx1"/>
                </a:solidFill>
                <a:effectLst/>
                <a:latin typeface="Times New Roman" panose="02020603050405020304" pitchFamily="18" charset="0"/>
                <a:ea typeface="+mn-ea"/>
                <a:cs typeface="+mn-cs"/>
              </a:rPr>
              <a:t> </a:t>
            </a:r>
            <a:endParaRPr lang="ru-RU" sz="1200" kern="1200" dirty="0" smtClean="0">
              <a:solidFill>
                <a:schemeClr val="tx1"/>
              </a:solidFill>
              <a:effectLst/>
              <a:latin typeface="Times New Roman" panose="02020603050405020304" pitchFamily="18" charset="0"/>
              <a:ea typeface="+mn-ea"/>
              <a:cs typeface="+mn-cs"/>
            </a:endParaRPr>
          </a:p>
          <a:p>
            <a:r>
              <a:rPr lang="ru-RU" sz="1200" b="1" kern="1200" dirty="0" smtClean="0">
                <a:solidFill>
                  <a:schemeClr val="tx1"/>
                </a:solidFill>
                <a:effectLst/>
                <a:latin typeface="Times New Roman" panose="02020603050405020304" pitchFamily="18" charset="0"/>
                <a:ea typeface="+mn-ea"/>
                <a:cs typeface="+mn-cs"/>
              </a:rPr>
              <a:t>Логический оператор комплексное условие </a:t>
            </a:r>
            <a:r>
              <a:rPr lang="ru-RU" sz="1200" kern="1200" dirty="0" smtClean="0">
                <a:solidFill>
                  <a:schemeClr val="tx1"/>
                </a:solidFill>
                <a:effectLst/>
                <a:latin typeface="Times New Roman" panose="02020603050405020304" pitchFamily="18" charset="0"/>
                <a:ea typeface="+mn-ea"/>
                <a:cs typeface="+mn-cs"/>
              </a:rPr>
              <a:t>моделирует сложные, составные условия ветвления и слияния. Семантика разветвления в целом соответствует операции «ИЛИ» с той разницей, что используется одно комплексное условие, тогда как в «ИЛИ» их несколько, по одному на каждую выходную ветвь. Комплексное условие должно определять переход по умолчанию, в противном случае возможна ситуация, когда ни один переходов не будет выбран, что приведет к ошибке периода исполнения.</a:t>
            </a:r>
          </a:p>
          <a:p>
            <a:endParaRPr lang="ru-RU" sz="1200" kern="1200" dirty="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32</a:t>
            </a:fld>
            <a:endParaRPr lang="ru-RU" altLang="ru-RU"/>
          </a:p>
        </p:txBody>
      </p:sp>
    </p:spTree>
    <p:extLst>
      <p:ext uri="{BB962C8B-B14F-4D97-AF65-F5344CB8AC3E}">
        <p14:creationId xmlns:p14="http://schemas.microsoft.com/office/powerpoint/2010/main" val="38958431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Times New Roman" panose="02020603050405020304" pitchFamily="18" charset="0"/>
                <a:ea typeface="+mn-ea"/>
                <a:cs typeface="+mn-cs"/>
              </a:rPr>
              <a:t>Семантика соединения потоков по комплексному условию, в отличие от обычного «ИЛИ», позволяет указать способ синхронизации и число входных потоков, поступления которых следует ожидать. Например, можно указать, что выходной </a:t>
            </a:r>
            <a:r>
              <a:rPr lang="ru-RU" sz="1200" b="0" i="0" u="none" strike="noStrike" kern="1200" dirty="0" smtClean="0">
                <a:solidFill>
                  <a:schemeClr val="tx1"/>
                </a:solidFill>
                <a:effectLst/>
                <a:latin typeface="Times New Roman" panose="02020603050405020304" pitchFamily="18" charset="0"/>
                <a:ea typeface="+mn-ea"/>
                <a:cs typeface="+mn-cs"/>
              </a:rPr>
              <a:t>поток появится только после завершения определенного количества входных ветвей. Следует учесть, что стандарт не накладывает специальных ограничений на условие синхронизации, так что может случиться, что число ожидаемых потоков менее или более чем число реально завершаемых. В первом случае, на выходе может быть сгенерировано не один, а несколько потоков управления. Во втором случае, выходной поток не возникнет никогда. Следует быть внимательным, поскольку внешне операторы ветвления и объединения неразличимы, так что следует использовать комментарии и аннотации, что бы пояснить смысл использования оператора.</a:t>
            </a:r>
            <a:endParaRPr lang="ru-RU" sz="1200" kern="1200" dirty="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33</a:t>
            </a:fld>
            <a:endParaRPr lang="ru-RU" altLang="ru-RU"/>
          </a:p>
        </p:txBody>
      </p:sp>
    </p:spTree>
    <p:extLst>
      <p:ext uri="{BB962C8B-B14F-4D97-AF65-F5344CB8AC3E}">
        <p14:creationId xmlns:p14="http://schemas.microsoft.com/office/powerpoint/2010/main" val="1224514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lvl="0"/>
            <a:r>
              <a:rPr lang="ru-RU" sz="1200" b="1" u="none" strike="noStrike" kern="1200" dirty="0" smtClean="0">
                <a:solidFill>
                  <a:schemeClr val="tx1"/>
                </a:solidFill>
                <a:effectLst/>
                <a:latin typeface="Times New Roman" panose="02020603050405020304" pitchFamily="18" charset="0"/>
                <a:ea typeface="+mn-ea"/>
                <a:cs typeface="+mn-cs"/>
              </a:rPr>
              <a:t>СОБЫТИЙНЫЙ ОПЕРАТОР «ИСКЛЮЧАЮЩЕЕ ИЛИ»</a:t>
            </a:r>
          </a:p>
          <a:p>
            <a:r>
              <a:rPr lang="ru-RU" sz="1200" b="1" kern="1200" dirty="0" smtClean="0">
                <a:solidFill>
                  <a:schemeClr val="tx1"/>
                </a:solidFill>
                <a:effectLst/>
                <a:latin typeface="Times New Roman" panose="02020603050405020304" pitchFamily="18" charset="0"/>
                <a:ea typeface="+mn-ea"/>
                <a:cs typeface="+mn-cs"/>
              </a:rPr>
              <a:t> </a:t>
            </a:r>
            <a:endParaRPr lang="ru-RU" sz="1200" kern="1200" dirty="0" smtClean="0">
              <a:solidFill>
                <a:schemeClr val="tx1"/>
              </a:solidFill>
              <a:effectLst/>
              <a:latin typeface="Times New Roman" panose="02020603050405020304" pitchFamily="18" charset="0"/>
              <a:ea typeface="+mn-ea"/>
              <a:cs typeface="+mn-cs"/>
            </a:endParaRPr>
          </a:p>
          <a:p>
            <a:r>
              <a:rPr lang="ru-RU" sz="1200" b="1" kern="1200" dirty="0" smtClean="0">
                <a:solidFill>
                  <a:schemeClr val="tx1"/>
                </a:solidFill>
                <a:effectLst/>
                <a:latin typeface="Times New Roman" panose="02020603050405020304" pitchFamily="18" charset="0"/>
                <a:ea typeface="+mn-ea"/>
                <a:cs typeface="+mn-cs"/>
              </a:rPr>
              <a:t>Событийный оператор «Исключающее ИЛИ» </a:t>
            </a:r>
            <a:r>
              <a:rPr lang="ru-RU" sz="1200" kern="1200" dirty="0" smtClean="0">
                <a:solidFill>
                  <a:schemeClr val="tx1"/>
                </a:solidFill>
                <a:effectLst/>
                <a:latin typeface="Times New Roman" panose="02020603050405020304" pitchFamily="18" charset="0"/>
                <a:ea typeface="+mn-ea"/>
                <a:cs typeface="+mn-cs"/>
              </a:rPr>
              <a:t>(</a:t>
            </a:r>
            <a:r>
              <a:rPr lang="ru-RU" sz="1200" kern="1200" dirty="0" err="1" smtClean="0">
                <a:solidFill>
                  <a:schemeClr val="tx1"/>
                </a:solidFill>
                <a:effectLst/>
                <a:latin typeface="Times New Roman" panose="02020603050405020304" pitchFamily="18" charset="0"/>
                <a:ea typeface="+mn-ea"/>
                <a:cs typeface="+mn-cs"/>
              </a:rPr>
              <a:t>Искл</a:t>
            </a:r>
            <a:r>
              <a:rPr lang="ru-RU" sz="1200" kern="1200" dirty="0" smtClean="0">
                <a:solidFill>
                  <a:schemeClr val="tx1"/>
                </a:solidFill>
                <a:effectLst/>
                <a:latin typeface="Times New Roman" panose="02020603050405020304" pitchFamily="18" charset="0"/>
                <a:ea typeface="+mn-ea"/>
                <a:cs typeface="+mn-cs"/>
              </a:rPr>
              <a:t>-ИЛИ-с) моделирует решение, управляемое результатом события, причем с каждым возможным выходным маршрутом связанно отдельное обрабатывающее событие (см. п. 6.2.2). В качестве возможных событий могут выступать:</a:t>
            </a:r>
          </a:p>
          <a:p>
            <a:pPr lvl="0"/>
            <a:r>
              <a:rPr lang="ru-RU" sz="1200" u="none" strike="noStrike" kern="1200" dirty="0" smtClean="0">
                <a:solidFill>
                  <a:schemeClr val="tx1"/>
                </a:solidFill>
                <a:effectLst/>
                <a:latin typeface="Times New Roman" panose="02020603050405020304" pitchFamily="18" charset="0"/>
                <a:ea typeface="+mn-ea"/>
                <a:cs typeface="+mn-cs"/>
              </a:rPr>
              <a:t>Сообщение</a:t>
            </a:r>
          </a:p>
          <a:p>
            <a:pPr lvl="0"/>
            <a:r>
              <a:rPr lang="ru-RU" sz="1200" u="none" strike="noStrike" kern="1200" dirty="0" smtClean="0">
                <a:solidFill>
                  <a:schemeClr val="tx1"/>
                </a:solidFill>
                <a:effectLst/>
                <a:latin typeface="Times New Roman" panose="02020603050405020304" pitchFamily="18" charset="0"/>
                <a:ea typeface="+mn-ea"/>
                <a:cs typeface="+mn-cs"/>
              </a:rPr>
              <a:t>Таймер</a:t>
            </a:r>
          </a:p>
          <a:p>
            <a:pPr lvl="0"/>
            <a:r>
              <a:rPr lang="ru-RU" sz="1200" u="none" strike="noStrike" kern="1200" dirty="0" smtClean="0">
                <a:solidFill>
                  <a:schemeClr val="tx1"/>
                </a:solidFill>
                <a:effectLst/>
                <a:latin typeface="Times New Roman" panose="02020603050405020304" pitchFamily="18" charset="0"/>
                <a:ea typeface="+mn-ea"/>
                <a:cs typeface="+mn-cs"/>
              </a:rPr>
              <a:t>Условие</a:t>
            </a:r>
          </a:p>
          <a:p>
            <a:pPr lvl="0"/>
            <a:r>
              <a:rPr lang="ru-RU" sz="1200" u="none" strike="noStrike" kern="1200" dirty="0" smtClean="0">
                <a:solidFill>
                  <a:schemeClr val="tx1"/>
                </a:solidFill>
                <a:effectLst/>
                <a:latin typeface="Times New Roman" panose="02020603050405020304" pitchFamily="18" charset="0"/>
                <a:ea typeface="+mn-ea"/>
                <a:cs typeface="+mn-cs"/>
              </a:rPr>
              <a:t>Сигнал</a:t>
            </a:r>
          </a:p>
          <a:p>
            <a:r>
              <a:rPr lang="ru-RU" sz="1200" kern="1200" dirty="0" smtClean="0">
                <a:solidFill>
                  <a:schemeClr val="tx1"/>
                </a:solidFill>
                <a:effectLst/>
                <a:latin typeface="Times New Roman" panose="02020603050405020304" pitchFamily="18" charset="0"/>
                <a:ea typeface="+mn-ea"/>
                <a:cs typeface="+mn-cs"/>
              </a:rPr>
              <a:t>Событийный оператор Исключающее ИЛИ имеет один вход и требуемое число выходных ветвей, в которых размещено по обрабатывающему событию. Семантика разветвления такова: входной поток разветвляется на указанное число параллельных ветвей, каждый из потоков достигает соответствующего перехватывающего события, где останавливается и ждет наступления первого события. Наступившее событие, активирует соответствующую ветвь и одновременно аннулирует все остальные, как предусмотрено логикой событийного оператора исключающее ИЛИ. Рекомендуется принять меры, что бы процесс не «завис» в этом узле, если ни одно из событий не произойдет. Например, таймер, размещаемый в одной из параллельных выходных ветвей, «работает» как переход по умолчанию, выводит процесс из зависания после некоторого периода ожидания.</a:t>
            </a:r>
          </a:p>
          <a:p>
            <a:r>
              <a:rPr lang="ru-RU" sz="1200" b="1" kern="1200" dirty="0" smtClean="0">
                <a:solidFill>
                  <a:schemeClr val="tx1"/>
                </a:solidFill>
                <a:effectLst/>
                <a:latin typeface="Times New Roman" panose="02020603050405020304" pitchFamily="18" charset="0"/>
                <a:ea typeface="+mn-ea"/>
                <a:cs typeface="+mn-cs"/>
              </a:rPr>
              <a:t>Пример</a:t>
            </a:r>
            <a:r>
              <a:rPr lang="ru-RU" sz="1200" kern="1200" dirty="0" smtClean="0">
                <a:solidFill>
                  <a:schemeClr val="tx1"/>
                </a:solidFill>
                <a:effectLst/>
                <a:latin typeface="Times New Roman" panose="02020603050405020304" pitchFamily="18" charset="0"/>
                <a:ea typeface="+mn-ea"/>
                <a:cs typeface="+mn-cs"/>
              </a:rPr>
              <a:t> (см. Рисунок 5-12) иллюстрирует работу оператора «</a:t>
            </a:r>
            <a:r>
              <a:rPr lang="ru-RU" sz="1200" kern="1200" dirty="0" err="1" smtClean="0">
                <a:solidFill>
                  <a:schemeClr val="tx1"/>
                </a:solidFill>
                <a:effectLst/>
                <a:latin typeface="Times New Roman" panose="02020603050405020304" pitchFamily="18" charset="0"/>
                <a:ea typeface="+mn-ea"/>
                <a:cs typeface="+mn-cs"/>
              </a:rPr>
              <a:t>Искл</a:t>
            </a:r>
            <a:r>
              <a:rPr lang="ru-RU" sz="1200" kern="1200" dirty="0" smtClean="0">
                <a:solidFill>
                  <a:schemeClr val="tx1"/>
                </a:solidFill>
                <a:effectLst/>
                <a:latin typeface="Times New Roman" panose="02020603050405020304" pitchFamily="18" charset="0"/>
                <a:ea typeface="+mn-ea"/>
                <a:cs typeface="+mn-cs"/>
              </a:rPr>
              <a:t>-ИЛИ-с». Операция процесса отправляет оповещение и далее начинается ожидание наступления одного из трех событий: ответа от получателя, сигнала системы или таймера. Ожидание может продолжаться не более одного дня с момента отправки. Если первым будет получен ответ от получателя, то будет выбрана первая ветвь, но если раньше продет сигнал завершить ожидание, то будет выбрана вторая ветвь.</a:t>
            </a:r>
          </a:p>
          <a:p>
            <a:r>
              <a:rPr lang="ru-RU" sz="1200" b="1" kern="1200" dirty="0" smtClean="0">
                <a:solidFill>
                  <a:schemeClr val="tx1"/>
                </a:solidFill>
                <a:effectLst/>
                <a:latin typeface="Times New Roman" panose="02020603050405020304" pitchFamily="18" charset="0"/>
                <a:ea typeface="+mn-ea"/>
                <a:cs typeface="+mn-cs"/>
              </a:rPr>
              <a:t>Пример</a:t>
            </a:r>
            <a:r>
              <a:rPr lang="ru-RU" sz="1200" kern="1200" dirty="0" smtClean="0">
                <a:solidFill>
                  <a:schemeClr val="tx1"/>
                </a:solidFill>
                <a:effectLst/>
                <a:latin typeface="Times New Roman" panose="02020603050405020304" pitchFamily="18" charset="0"/>
                <a:ea typeface="+mn-ea"/>
                <a:cs typeface="+mn-cs"/>
              </a:rPr>
              <a:t> (см. рисунок Б) показывает, что в комплексном узле вместо события-сообщение можно использовать операцию отправить сообщение. Но следует оговориться: операция не может иметь прикрепленных событий, кроме того, нельзя одновременно использовать оба знака на одной диаграмме.</a:t>
            </a:r>
          </a:p>
          <a:p>
            <a:r>
              <a:rPr lang="ru-RU" sz="1200" kern="1200" dirty="0" smtClean="0">
                <a:solidFill>
                  <a:schemeClr val="tx1"/>
                </a:solidFill>
                <a:effectLst/>
                <a:latin typeface="Times New Roman" panose="02020603050405020304" pitchFamily="18" charset="0"/>
                <a:ea typeface="+mn-ea"/>
                <a:cs typeface="+mn-cs"/>
              </a:rPr>
              <a:t>Семантика объединяющего событийного оператора стандартом не специфицирована, но если возникает необходимость объединить потоки, наиболее подходящим будет ЛО «Исключающее ИЛИ».</a:t>
            </a:r>
          </a:p>
          <a:p>
            <a:endParaRPr lang="ru-RU" sz="1200" kern="1200" dirty="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34</a:t>
            </a:fld>
            <a:endParaRPr lang="ru-RU" altLang="ru-RU"/>
          </a:p>
        </p:txBody>
      </p:sp>
    </p:spTree>
    <p:extLst>
      <p:ext uri="{BB962C8B-B14F-4D97-AF65-F5344CB8AC3E}">
        <p14:creationId xmlns:p14="http://schemas.microsoft.com/office/powerpoint/2010/main" val="2211132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Times New Roman" panose="02020603050405020304" pitchFamily="18" charset="0"/>
                <a:ea typeface="+mn-ea"/>
                <a:cs typeface="+mn-cs"/>
              </a:rPr>
              <a:t>Спецификация </a:t>
            </a:r>
            <a:r>
              <a:rPr lang="en-US" sz="1200" kern="1200" dirty="0" smtClean="0">
                <a:solidFill>
                  <a:schemeClr val="tx1"/>
                </a:solidFill>
                <a:effectLst/>
                <a:latin typeface="Times New Roman" panose="02020603050405020304" pitchFamily="18" charset="0"/>
                <a:ea typeface="+mn-ea"/>
                <a:cs typeface="+mn-cs"/>
              </a:rPr>
              <a:t>BPMN</a:t>
            </a:r>
            <a:r>
              <a:rPr lang="ru-RU" sz="1200" kern="1200" dirty="0" smtClean="0">
                <a:solidFill>
                  <a:schemeClr val="tx1"/>
                </a:solidFill>
                <a:effectLst/>
                <a:latin typeface="Times New Roman" panose="02020603050405020304" pitchFamily="18" charset="0"/>
                <a:ea typeface="+mn-ea"/>
                <a:cs typeface="+mn-cs"/>
              </a:rPr>
              <a:t> 2.0 состоит из трех компонентов. </a:t>
            </a:r>
            <a:r>
              <a:rPr lang="ru-RU" sz="1200" b="1" kern="1200" dirty="0" smtClean="0">
                <a:solidFill>
                  <a:schemeClr val="tx1"/>
                </a:solidFill>
                <a:effectLst/>
                <a:latin typeface="Times New Roman" panose="02020603050405020304" pitchFamily="18" charset="0"/>
                <a:ea typeface="+mn-ea"/>
                <a:cs typeface="+mn-cs"/>
              </a:rPr>
              <a:t>Во-первых</a:t>
            </a:r>
            <a:r>
              <a:rPr lang="ru-RU" sz="1200" kern="1200" dirty="0" smtClean="0">
                <a:solidFill>
                  <a:schemeClr val="tx1"/>
                </a:solidFill>
                <a:effectLst/>
                <a:latin typeface="Times New Roman" panose="02020603050405020304" pitchFamily="18" charset="0"/>
                <a:ea typeface="+mn-ea"/>
                <a:cs typeface="+mn-cs"/>
              </a:rPr>
              <a:t>, она определяет набор графических элементов и правил их применения для моделирования последовательности работ, из которых состоит бизнес-процесс. </a:t>
            </a:r>
            <a:r>
              <a:rPr lang="ru-RU" sz="1200" b="1" kern="1200" dirty="0" smtClean="0">
                <a:solidFill>
                  <a:schemeClr val="tx1"/>
                </a:solidFill>
                <a:effectLst/>
                <a:latin typeface="Times New Roman" panose="02020603050405020304" pitchFamily="18" charset="0"/>
                <a:ea typeface="+mn-ea"/>
                <a:cs typeface="+mn-cs"/>
              </a:rPr>
              <a:t>Во-вторых</a:t>
            </a:r>
            <a:r>
              <a:rPr lang="ru-RU" sz="1200" kern="1200" dirty="0" smtClean="0">
                <a:solidFill>
                  <a:schemeClr val="tx1"/>
                </a:solidFill>
                <a:effectLst/>
                <a:latin typeface="Times New Roman" panose="02020603050405020304" pitchFamily="18" charset="0"/>
                <a:ea typeface="+mn-ea"/>
                <a:cs typeface="+mn-cs"/>
              </a:rPr>
              <a:t>, спецификация опирается на формализованное описание графических элементов и отношений между ними, что позволяет переносить диаграммы между различными средствами моделирования, поддерживающими нотацию </a:t>
            </a:r>
            <a:r>
              <a:rPr lang="en-US" sz="1200" kern="1200" dirty="0" smtClean="0">
                <a:solidFill>
                  <a:schemeClr val="tx1"/>
                </a:solidFill>
                <a:effectLst/>
                <a:latin typeface="Times New Roman" panose="02020603050405020304" pitchFamily="18" charset="0"/>
                <a:ea typeface="+mn-ea"/>
                <a:cs typeface="+mn-cs"/>
              </a:rPr>
              <a:t>BPMN</a:t>
            </a:r>
            <a:r>
              <a:rPr lang="ru-RU" sz="1200" kern="1200" dirty="0" smtClean="0">
                <a:solidFill>
                  <a:schemeClr val="tx1"/>
                </a:solidFill>
                <a:effectLst/>
                <a:latin typeface="Times New Roman" panose="02020603050405020304" pitchFamily="18" charset="0"/>
                <a:ea typeface="+mn-ea"/>
                <a:cs typeface="+mn-cs"/>
              </a:rPr>
              <a:t> 2.0, без потери какой-либо смысловой и графической информации. </a:t>
            </a:r>
            <a:r>
              <a:rPr lang="ru-RU" sz="1200" b="1" kern="1200" dirty="0" smtClean="0">
                <a:solidFill>
                  <a:schemeClr val="tx1"/>
                </a:solidFill>
                <a:effectLst/>
                <a:latin typeface="Times New Roman" panose="02020603050405020304" pitchFamily="18" charset="0"/>
                <a:ea typeface="+mn-ea"/>
                <a:cs typeface="+mn-cs"/>
              </a:rPr>
              <a:t>В-третьих</a:t>
            </a:r>
            <a:r>
              <a:rPr lang="ru-RU" sz="1200" kern="1200" dirty="0" smtClean="0">
                <a:solidFill>
                  <a:schemeClr val="tx1"/>
                </a:solidFill>
                <a:effectLst/>
                <a:latin typeface="Times New Roman" panose="02020603050405020304" pitchFamily="18" charset="0"/>
                <a:ea typeface="+mn-ea"/>
                <a:cs typeface="+mn-cs"/>
              </a:rPr>
              <a:t>, спецификация </a:t>
            </a:r>
            <a:r>
              <a:rPr lang="en-US" sz="1200" kern="1200" dirty="0" smtClean="0">
                <a:solidFill>
                  <a:schemeClr val="tx1"/>
                </a:solidFill>
                <a:effectLst/>
                <a:latin typeface="Times New Roman" panose="02020603050405020304" pitchFamily="18" charset="0"/>
                <a:ea typeface="+mn-ea"/>
                <a:cs typeface="+mn-cs"/>
              </a:rPr>
              <a:t>BPMN</a:t>
            </a:r>
            <a:r>
              <a:rPr lang="ru-RU" sz="1200" kern="1200" dirty="0" smtClean="0">
                <a:solidFill>
                  <a:schemeClr val="tx1"/>
                </a:solidFill>
                <a:effectLst/>
                <a:latin typeface="Times New Roman" panose="02020603050405020304" pitchFamily="18" charset="0"/>
                <a:ea typeface="+mn-ea"/>
                <a:cs typeface="+mn-cs"/>
              </a:rPr>
              <a:t> 2.0 описывает семантику выполнения графических элементов, что позволяет генерировать в автоматическом режиме программный код на языках исполнения бизнес-процессов, таких как </a:t>
            </a:r>
            <a:r>
              <a:rPr lang="en-US" sz="1200" kern="1200" dirty="0" smtClean="0">
                <a:solidFill>
                  <a:schemeClr val="tx1"/>
                </a:solidFill>
                <a:effectLst/>
                <a:latin typeface="Times New Roman" panose="02020603050405020304" pitchFamily="18" charset="0"/>
                <a:ea typeface="+mn-ea"/>
                <a:cs typeface="+mn-cs"/>
              </a:rPr>
              <a:t>WS</a:t>
            </a:r>
            <a:r>
              <a:rPr lang="ru-RU" sz="1200" kern="1200" dirty="0" smtClean="0">
                <a:solidFill>
                  <a:schemeClr val="tx1"/>
                </a:solidFill>
                <a:effectLst/>
                <a:latin typeface="Times New Roman" panose="02020603050405020304" pitchFamily="18" charset="0"/>
                <a:ea typeface="+mn-ea"/>
                <a:cs typeface="+mn-cs"/>
              </a:rPr>
              <a:t>-</a:t>
            </a:r>
            <a:r>
              <a:rPr lang="en-US" sz="1200" kern="1200" dirty="0" smtClean="0">
                <a:solidFill>
                  <a:schemeClr val="tx1"/>
                </a:solidFill>
                <a:effectLst/>
                <a:latin typeface="Times New Roman" panose="02020603050405020304" pitchFamily="18" charset="0"/>
                <a:ea typeface="+mn-ea"/>
                <a:cs typeface="+mn-cs"/>
              </a:rPr>
              <a:t>BPEL</a:t>
            </a:r>
            <a:r>
              <a:rPr lang="ru-RU" sz="1200" kern="1200" dirty="0" smtClean="0">
                <a:solidFill>
                  <a:schemeClr val="tx1"/>
                </a:solidFill>
                <a:effectLst/>
                <a:latin typeface="Times New Roman" panose="02020603050405020304" pitchFamily="18" charset="0"/>
                <a:ea typeface="+mn-ea"/>
                <a:cs typeface="+mn-cs"/>
              </a:rPr>
              <a:t>, </a:t>
            </a:r>
            <a:r>
              <a:rPr lang="en-US" sz="1200" kern="1200" dirty="0" smtClean="0">
                <a:solidFill>
                  <a:schemeClr val="tx1"/>
                </a:solidFill>
                <a:effectLst/>
                <a:latin typeface="Times New Roman" panose="02020603050405020304" pitchFamily="18" charset="0"/>
                <a:ea typeface="+mn-ea"/>
                <a:cs typeface="+mn-cs"/>
              </a:rPr>
              <a:t>YAWL</a:t>
            </a:r>
            <a:r>
              <a:rPr lang="ru-RU" sz="1200" kern="1200" dirty="0" smtClean="0">
                <a:solidFill>
                  <a:schemeClr val="tx1"/>
                </a:solidFill>
                <a:effectLst/>
                <a:latin typeface="Times New Roman" panose="02020603050405020304" pitchFamily="18" charset="0"/>
                <a:ea typeface="+mn-ea"/>
                <a:cs typeface="+mn-cs"/>
              </a:rPr>
              <a:t> и др. Нотация </a:t>
            </a:r>
            <a:r>
              <a:rPr lang="en-US" sz="1200" kern="1200" dirty="0" smtClean="0">
                <a:solidFill>
                  <a:schemeClr val="tx1"/>
                </a:solidFill>
                <a:effectLst/>
                <a:latin typeface="Times New Roman" panose="02020603050405020304" pitchFamily="18" charset="0"/>
                <a:ea typeface="+mn-ea"/>
                <a:cs typeface="+mn-cs"/>
              </a:rPr>
              <a:t>BPMN</a:t>
            </a:r>
            <a:r>
              <a:rPr lang="ru-RU" sz="1200" kern="1200" dirty="0" smtClean="0">
                <a:solidFill>
                  <a:schemeClr val="tx1"/>
                </a:solidFill>
                <a:effectLst/>
                <a:latin typeface="Times New Roman" panose="02020603050405020304" pitchFamily="18" charset="0"/>
                <a:ea typeface="+mn-ea"/>
                <a:cs typeface="+mn-cs"/>
              </a:rPr>
              <a:t> 2.0 разрешает моделировать как бизнес-процессы, которые выполняются в рамках одной организации, так и те, в исполнении которых участвуют несколько контрагентов. Таким образом, нотация позволяет описывать все категории процессов электронной коммерции: </a:t>
            </a:r>
            <a:r>
              <a:rPr lang="en-US" sz="1200" kern="1200" dirty="0" smtClean="0">
                <a:solidFill>
                  <a:schemeClr val="tx1"/>
                </a:solidFill>
                <a:effectLst/>
                <a:latin typeface="Times New Roman" panose="02020603050405020304" pitchFamily="18" charset="0"/>
                <a:ea typeface="+mn-ea"/>
                <a:cs typeface="+mn-cs"/>
              </a:rPr>
              <a:t>B</a:t>
            </a:r>
            <a:r>
              <a:rPr lang="ru-RU" sz="1200" kern="1200" dirty="0" smtClean="0">
                <a:solidFill>
                  <a:schemeClr val="tx1"/>
                </a:solidFill>
                <a:effectLst/>
                <a:latin typeface="Times New Roman" panose="02020603050405020304" pitchFamily="18" charset="0"/>
                <a:ea typeface="+mn-ea"/>
                <a:cs typeface="+mn-cs"/>
              </a:rPr>
              <a:t>2</a:t>
            </a:r>
            <a:r>
              <a:rPr lang="en-US" sz="1200" kern="1200" dirty="0" smtClean="0">
                <a:solidFill>
                  <a:schemeClr val="tx1"/>
                </a:solidFill>
                <a:effectLst/>
                <a:latin typeface="Times New Roman" panose="02020603050405020304" pitchFamily="18" charset="0"/>
                <a:ea typeface="+mn-ea"/>
                <a:cs typeface="+mn-cs"/>
              </a:rPr>
              <a:t>B</a:t>
            </a:r>
            <a:r>
              <a:rPr lang="ru-RU" sz="1200" kern="1200" dirty="0" smtClean="0">
                <a:solidFill>
                  <a:schemeClr val="tx1"/>
                </a:solidFill>
                <a:effectLst/>
                <a:latin typeface="Times New Roman" panose="02020603050405020304" pitchFamily="18" charset="0"/>
                <a:ea typeface="+mn-ea"/>
                <a:cs typeface="+mn-cs"/>
              </a:rPr>
              <a:t>, </a:t>
            </a:r>
            <a:r>
              <a:rPr lang="en-US" sz="1200" kern="1200" dirty="0" smtClean="0">
                <a:solidFill>
                  <a:schemeClr val="tx1"/>
                </a:solidFill>
                <a:effectLst/>
                <a:latin typeface="Times New Roman" panose="02020603050405020304" pitchFamily="18" charset="0"/>
                <a:ea typeface="+mn-ea"/>
                <a:cs typeface="+mn-cs"/>
              </a:rPr>
              <a:t>C</a:t>
            </a:r>
            <a:r>
              <a:rPr lang="ru-RU" sz="1200" kern="1200" dirty="0" smtClean="0">
                <a:solidFill>
                  <a:schemeClr val="tx1"/>
                </a:solidFill>
                <a:effectLst/>
                <a:latin typeface="Times New Roman" panose="02020603050405020304" pitchFamily="18" charset="0"/>
                <a:ea typeface="+mn-ea"/>
                <a:cs typeface="+mn-cs"/>
              </a:rPr>
              <a:t>2</a:t>
            </a:r>
            <a:r>
              <a:rPr lang="en-US" sz="1200" kern="1200" dirty="0" smtClean="0">
                <a:solidFill>
                  <a:schemeClr val="tx1"/>
                </a:solidFill>
                <a:effectLst/>
                <a:latin typeface="Times New Roman" panose="02020603050405020304" pitchFamily="18" charset="0"/>
                <a:ea typeface="+mn-ea"/>
                <a:cs typeface="+mn-cs"/>
              </a:rPr>
              <a:t>C</a:t>
            </a:r>
            <a:r>
              <a:rPr lang="ru-RU" sz="1200" kern="1200" dirty="0" smtClean="0">
                <a:solidFill>
                  <a:schemeClr val="tx1"/>
                </a:solidFill>
                <a:effectLst/>
                <a:latin typeface="Times New Roman" panose="02020603050405020304" pitchFamily="18" charset="0"/>
                <a:ea typeface="+mn-ea"/>
                <a:cs typeface="+mn-cs"/>
              </a:rPr>
              <a:t>, </a:t>
            </a:r>
            <a:r>
              <a:rPr lang="en-US" sz="1200" kern="1200" dirty="0" smtClean="0">
                <a:solidFill>
                  <a:schemeClr val="tx1"/>
                </a:solidFill>
                <a:effectLst/>
                <a:latin typeface="Times New Roman" panose="02020603050405020304" pitchFamily="18" charset="0"/>
                <a:ea typeface="+mn-ea"/>
                <a:cs typeface="+mn-cs"/>
              </a:rPr>
              <a:t>B</a:t>
            </a:r>
            <a:r>
              <a:rPr lang="ru-RU" sz="1200" kern="1200" dirty="0" smtClean="0">
                <a:solidFill>
                  <a:schemeClr val="tx1"/>
                </a:solidFill>
                <a:effectLst/>
                <a:latin typeface="Times New Roman" panose="02020603050405020304" pitchFamily="18" charset="0"/>
                <a:ea typeface="+mn-ea"/>
                <a:cs typeface="+mn-cs"/>
              </a:rPr>
              <a:t>2</a:t>
            </a:r>
            <a:r>
              <a:rPr lang="en-US" sz="1200" kern="1200" dirty="0" smtClean="0">
                <a:solidFill>
                  <a:schemeClr val="tx1"/>
                </a:solidFill>
                <a:effectLst/>
                <a:latin typeface="Times New Roman" panose="02020603050405020304" pitchFamily="18" charset="0"/>
                <a:ea typeface="+mn-ea"/>
                <a:cs typeface="+mn-cs"/>
              </a:rPr>
              <a:t>C</a:t>
            </a:r>
            <a:r>
              <a:rPr lang="ru-RU" sz="1200" kern="1200" dirty="0" smtClean="0">
                <a:solidFill>
                  <a:schemeClr val="tx1"/>
                </a:solidFill>
                <a:effectLst/>
                <a:latin typeface="Times New Roman" panose="02020603050405020304" pitchFamily="18" charset="0"/>
                <a:ea typeface="+mn-ea"/>
                <a:cs typeface="+mn-cs"/>
              </a:rPr>
              <a:t> и т.д.</a:t>
            </a:r>
          </a:p>
          <a:p>
            <a:r>
              <a:rPr lang="ru-RU" sz="1200" kern="1200" dirty="0" smtClean="0">
                <a:solidFill>
                  <a:schemeClr val="tx1"/>
                </a:solidFill>
                <a:effectLst/>
                <a:latin typeface="Times New Roman" panose="02020603050405020304" pitchFamily="18" charset="0"/>
                <a:ea typeface="+mn-ea"/>
                <a:cs typeface="+mn-cs"/>
              </a:rPr>
              <a:t>Вместе с тем, неправильно сводить исполнение бизнес- процесса исключительно к преобразованию в формат языка </a:t>
            </a:r>
            <a:r>
              <a:rPr lang="en-US" sz="1200" kern="1200" dirty="0" smtClean="0">
                <a:solidFill>
                  <a:schemeClr val="tx1"/>
                </a:solidFill>
                <a:effectLst/>
                <a:latin typeface="Times New Roman" panose="02020603050405020304" pitchFamily="18" charset="0"/>
                <a:ea typeface="+mn-ea"/>
                <a:cs typeface="+mn-cs"/>
              </a:rPr>
              <a:t>WS</a:t>
            </a:r>
            <a:r>
              <a:rPr lang="ru-RU" sz="1200" kern="1200" dirty="0" smtClean="0">
                <a:solidFill>
                  <a:schemeClr val="tx1"/>
                </a:solidFill>
                <a:effectLst/>
                <a:latin typeface="Times New Roman" panose="02020603050405020304" pitchFamily="18" charset="0"/>
                <a:ea typeface="+mn-ea"/>
                <a:cs typeface="+mn-cs"/>
              </a:rPr>
              <a:t>-</a:t>
            </a:r>
            <a:r>
              <a:rPr lang="en-US" sz="1200" kern="1200" dirty="0" smtClean="0">
                <a:solidFill>
                  <a:schemeClr val="tx1"/>
                </a:solidFill>
                <a:effectLst/>
                <a:latin typeface="Times New Roman" panose="02020603050405020304" pitchFamily="18" charset="0"/>
                <a:ea typeface="+mn-ea"/>
                <a:cs typeface="+mn-cs"/>
              </a:rPr>
              <a:t>BEPL</a:t>
            </a:r>
            <a:r>
              <a:rPr lang="ru-RU" sz="1200" kern="1200" dirty="0" smtClean="0">
                <a:solidFill>
                  <a:schemeClr val="tx1"/>
                </a:solidFill>
                <a:effectLst/>
                <a:latin typeface="Times New Roman" panose="02020603050405020304" pitchFamily="18" charset="0"/>
                <a:ea typeface="+mn-ea"/>
                <a:cs typeface="+mn-cs"/>
              </a:rPr>
              <a:t>. По-прежнему декларируется возможность преобразования модели в исполняемый формат </a:t>
            </a:r>
            <a:r>
              <a:rPr lang="en-US" sz="1200" kern="1200" dirty="0" smtClean="0">
                <a:solidFill>
                  <a:schemeClr val="tx1"/>
                </a:solidFill>
                <a:effectLst/>
                <a:latin typeface="Times New Roman" panose="02020603050405020304" pitchFamily="18" charset="0"/>
                <a:ea typeface="+mn-ea"/>
                <a:cs typeface="+mn-cs"/>
              </a:rPr>
              <a:t>XPDL</a:t>
            </a:r>
            <a:r>
              <a:rPr lang="ru-RU" sz="1200" kern="1200" dirty="0" smtClean="0">
                <a:solidFill>
                  <a:schemeClr val="tx1"/>
                </a:solidFill>
                <a:effectLst/>
                <a:latin typeface="Times New Roman" panose="02020603050405020304" pitchFamily="18" charset="0"/>
                <a:ea typeface="+mn-ea"/>
                <a:cs typeface="+mn-cs"/>
              </a:rPr>
              <a:t> (</a:t>
            </a:r>
            <a:r>
              <a:rPr lang="en-US" sz="1200" kern="1200" dirty="0" smtClean="0">
                <a:solidFill>
                  <a:schemeClr val="tx1"/>
                </a:solidFill>
                <a:effectLst/>
                <a:latin typeface="Times New Roman" panose="02020603050405020304" pitchFamily="18" charset="0"/>
                <a:ea typeface="+mn-ea"/>
                <a:cs typeface="+mn-cs"/>
              </a:rPr>
              <a:t>XML Process Definition Language</a:t>
            </a:r>
            <a:r>
              <a:rPr lang="ru-RU" sz="1200" kern="1200" dirty="0" smtClean="0">
                <a:solidFill>
                  <a:schemeClr val="tx1"/>
                </a:solidFill>
                <a:effectLst/>
                <a:latin typeface="Times New Roman" panose="02020603050405020304" pitchFamily="18" charset="0"/>
                <a:ea typeface="+mn-ea"/>
                <a:cs typeface="+mn-cs"/>
              </a:rPr>
              <a:t>). Язык </a:t>
            </a:r>
            <a:r>
              <a:rPr lang="en-US" sz="1200" kern="1200" dirty="0" smtClean="0">
                <a:solidFill>
                  <a:schemeClr val="tx1"/>
                </a:solidFill>
                <a:effectLst/>
                <a:latin typeface="Times New Roman" panose="02020603050405020304" pitchFamily="18" charset="0"/>
                <a:ea typeface="+mn-ea"/>
                <a:cs typeface="+mn-cs"/>
              </a:rPr>
              <a:t>XPDL</a:t>
            </a:r>
            <a:r>
              <a:rPr lang="ru-RU" sz="1200" kern="1200" dirty="0" smtClean="0">
                <a:solidFill>
                  <a:schemeClr val="tx1"/>
                </a:solidFill>
                <a:effectLst/>
                <a:latin typeface="Times New Roman" panose="02020603050405020304" pitchFamily="18" charset="0"/>
                <a:ea typeface="+mn-ea"/>
                <a:cs typeface="+mn-cs"/>
              </a:rPr>
              <a:t> предназначенный для описания определений и реализаций </a:t>
            </a:r>
            <a:r>
              <a:rPr lang="ru-RU" sz="1200" b="1" kern="1200" dirty="0" smtClean="0">
                <a:solidFill>
                  <a:schemeClr val="tx1"/>
                </a:solidFill>
                <a:effectLst/>
                <a:latin typeface="Times New Roman" panose="02020603050405020304" pitchFamily="18" charset="0"/>
                <a:ea typeface="+mn-ea"/>
                <a:cs typeface="+mn-cs"/>
              </a:rPr>
              <a:t>рабочих процессов </a:t>
            </a:r>
            <a:r>
              <a:rPr lang="ru-RU" sz="1200" kern="1200" dirty="0" smtClean="0">
                <a:solidFill>
                  <a:schemeClr val="tx1"/>
                </a:solidFill>
                <a:effectLst/>
                <a:latin typeface="Times New Roman" panose="02020603050405020304" pitchFamily="18" charset="0"/>
                <a:ea typeface="+mn-ea"/>
                <a:cs typeface="+mn-cs"/>
              </a:rPr>
              <a:t>и используется для переноса исполняемой модели бизнес-процессов между разными средами </a:t>
            </a:r>
            <a:r>
              <a:rPr lang="en-US" sz="1200" kern="1200" dirty="0" smtClean="0">
                <a:solidFill>
                  <a:schemeClr val="tx1"/>
                </a:solidFill>
                <a:effectLst/>
                <a:latin typeface="Times New Roman" panose="02020603050405020304" pitchFamily="18" charset="0"/>
                <a:ea typeface="+mn-ea"/>
                <a:cs typeface="+mn-cs"/>
              </a:rPr>
              <a:t>BPMS</a:t>
            </a:r>
            <a:r>
              <a:rPr lang="ru-RU" sz="1200" kern="1200" dirty="0" smtClean="0">
                <a:solidFill>
                  <a:schemeClr val="tx1"/>
                </a:solidFill>
                <a:effectLst/>
                <a:latin typeface="Times New Roman" panose="02020603050405020304" pitchFamily="18" charset="0"/>
                <a:ea typeface="+mn-ea"/>
                <a:cs typeface="+mn-cs"/>
              </a:rPr>
              <a:t>. Он предложен и развивается </a:t>
            </a:r>
            <a:r>
              <a:rPr lang="en-US" sz="1200" kern="1200" dirty="0" smtClean="0">
                <a:solidFill>
                  <a:schemeClr val="tx1"/>
                </a:solidFill>
                <a:effectLst/>
                <a:latin typeface="Times New Roman" panose="02020603050405020304" pitchFamily="18" charset="0"/>
                <a:ea typeface="+mn-ea"/>
                <a:cs typeface="+mn-cs"/>
              </a:rPr>
              <a:t>Workflow Management Coalition</a:t>
            </a:r>
            <a:r>
              <a:rPr lang="ru-RU" sz="1200" kern="1200" dirty="0" smtClean="0">
                <a:solidFill>
                  <a:schemeClr val="tx1"/>
                </a:solidFill>
                <a:effectLst/>
                <a:latin typeface="Times New Roman" panose="02020603050405020304" pitchFamily="18" charset="0"/>
                <a:ea typeface="+mn-ea"/>
                <a:cs typeface="+mn-cs"/>
              </a:rPr>
              <a:t>, в настоящее время текущей версией является </a:t>
            </a:r>
            <a:r>
              <a:rPr lang="en-US" sz="1200" kern="1200" dirty="0" smtClean="0">
                <a:solidFill>
                  <a:schemeClr val="tx1"/>
                </a:solidFill>
                <a:effectLst/>
                <a:latin typeface="Times New Roman" panose="02020603050405020304" pitchFamily="18" charset="0"/>
                <a:ea typeface="+mn-ea"/>
                <a:cs typeface="+mn-cs"/>
              </a:rPr>
              <a:t>XPDL</a:t>
            </a:r>
            <a:r>
              <a:rPr lang="ru-RU" sz="1200" kern="1200" dirty="0" smtClean="0">
                <a:solidFill>
                  <a:schemeClr val="tx1"/>
                </a:solidFill>
                <a:effectLst/>
                <a:latin typeface="Times New Roman" panose="02020603050405020304" pitchFamily="18" charset="0"/>
                <a:ea typeface="+mn-ea"/>
                <a:cs typeface="+mn-cs"/>
              </a:rPr>
              <a:t> 2.2.</a:t>
            </a:r>
          </a:p>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7</a:t>
            </a:fld>
            <a:endParaRPr lang="ru-RU" altLang="ru-RU"/>
          </a:p>
        </p:txBody>
      </p:sp>
    </p:spTree>
    <p:extLst>
      <p:ext uri="{BB962C8B-B14F-4D97-AF65-F5344CB8AC3E}">
        <p14:creationId xmlns:p14="http://schemas.microsoft.com/office/powerpoint/2010/main" val="41078001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u="none" strike="noStrike" kern="1200" dirty="0" smtClean="0">
                <a:solidFill>
                  <a:schemeClr val="tx1"/>
                </a:solidFill>
                <a:effectLst/>
                <a:latin typeface="Times New Roman" panose="02020603050405020304" pitchFamily="18" charset="0"/>
                <a:ea typeface="+mn-ea"/>
                <a:cs typeface="+mn-cs"/>
              </a:rPr>
              <a:t>СОБЫТИЙНЫЙ ОПЕРАТОР «ИСКЛЮЧАЮЩЕЕ ИЛИ», (СОЗДАЕТ НОВЫЙ ЭКЗЕМПЛЯР ПРОЦЕССА)</a:t>
            </a:r>
            <a:endParaRPr lang="ru-RU" sz="1200" b="1" kern="1200" dirty="0" smtClean="0">
              <a:solidFill>
                <a:schemeClr val="tx1"/>
              </a:solidFill>
              <a:effectLst/>
              <a:latin typeface="Times New Roman" panose="02020603050405020304" pitchFamily="18" charset="0"/>
              <a:ea typeface="+mn-ea"/>
              <a:cs typeface="+mn-cs"/>
            </a:endParaRPr>
          </a:p>
          <a:p>
            <a:r>
              <a:rPr lang="ru-RU" sz="1200" b="1" kern="1200" dirty="0" smtClean="0">
                <a:solidFill>
                  <a:schemeClr val="tx1"/>
                </a:solidFill>
                <a:effectLst/>
                <a:latin typeface="Times New Roman" panose="02020603050405020304" pitchFamily="18" charset="0"/>
                <a:ea typeface="+mn-ea"/>
                <a:cs typeface="+mn-cs"/>
              </a:rPr>
              <a:t> </a:t>
            </a:r>
            <a:endParaRPr lang="ru-RU" sz="1200" kern="1200" dirty="0" smtClean="0">
              <a:solidFill>
                <a:schemeClr val="tx1"/>
              </a:solidFill>
              <a:effectLst/>
              <a:latin typeface="Times New Roman" panose="02020603050405020304" pitchFamily="18" charset="0"/>
              <a:ea typeface="+mn-ea"/>
              <a:cs typeface="+mn-cs"/>
            </a:endParaRPr>
          </a:p>
          <a:p>
            <a:r>
              <a:rPr lang="ru-RU" sz="1200" b="1" kern="1200" dirty="0" smtClean="0">
                <a:solidFill>
                  <a:schemeClr val="tx1"/>
                </a:solidFill>
                <a:effectLst/>
                <a:latin typeface="Times New Roman" panose="02020603050405020304" pitchFamily="18" charset="0"/>
                <a:ea typeface="+mn-ea"/>
                <a:cs typeface="+mn-cs"/>
              </a:rPr>
              <a:t>Событийный оператор Исключающее ИЛИ создающий новый экземпляр процесса </a:t>
            </a:r>
            <a:r>
              <a:rPr lang="ru-RU" sz="1200" kern="1200" dirty="0" smtClean="0">
                <a:solidFill>
                  <a:schemeClr val="tx1"/>
                </a:solidFill>
                <a:effectLst/>
                <a:latin typeface="Times New Roman" panose="02020603050405020304" pitchFamily="18" charset="0"/>
                <a:ea typeface="+mn-ea"/>
                <a:cs typeface="+mn-cs"/>
              </a:rPr>
              <a:t>(</a:t>
            </a:r>
            <a:r>
              <a:rPr lang="ru-RU" sz="1200" kern="1200" dirty="0" err="1" smtClean="0">
                <a:solidFill>
                  <a:schemeClr val="tx1"/>
                </a:solidFill>
                <a:effectLst/>
                <a:latin typeface="Times New Roman" panose="02020603050405020304" pitchFamily="18" charset="0"/>
                <a:ea typeface="+mn-ea"/>
                <a:cs typeface="+mn-cs"/>
              </a:rPr>
              <a:t>Искл</a:t>
            </a:r>
            <a:r>
              <a:rPr lang="ru-RU" sz="1200" kern="1200" dirty="0" smtClean="0">
                <a:solidFill>
                  <a:schemeClr val="tx1"/>
                </a:solidFill>
                <a:effectLst/>
                <a:latin typeface="Times New Roman" panose="02020603050405020304" pitchFamily="18" charset="0"/>
                <a:ea typeface="+mn-ea"/>
                <a:cs typeface="+mn-cs"/>
              </a:rPr>
              <a:t>-ИЛИ-</a:t>
            </a:r>
            <a:r>
              <a:rPr lang="ru-RU" sz="1200" kern="1200" dirty="0" err="1" smtClean="0">
                <a:solidFill>
                  <a:schemeClr val="tx1"/>
                </a:solidFill>
                <a:effectLst/>
                <a:latin typeface="Times New Roman" panose="02020603050405020304" pitchFamily="18" charset="0"/>
                <a:ea typeface="+mn-ea"/>
                <a:cs typeface="+mn-cs"/>
              </a:rPr>
              <a:t>проц</a:t>
            </a:r>
            <a:r>
              <a:rPr lang="ru-RU" sz="1200" kern="1200" dirty="0" smtClean="0">
                <a:solidFill>
                  <a:schemeClr val="tx1"/>
                </a:solidFill>
                <a:effectLst/>
                <a:latin typeface="Times New Roman" panose="02020603050405020304" pitchFamily="18" charset="0"/>
                <a:ea typeface="+mn-ea"/>
                <a:cs typeface="+mn-cs"/>
              </a:rPr>
              <a:t>), позволяет определить сложное условие запуска процесса на исполнение, связанное с наступлением одного из нескольких возможных видов событий. Например, старт процесса может произойти либо после получения сообщения от клиента по почте, либо путем обращения в офис продаж, либо по таймеру. Этот ЛО не имеет входного потока, только несколько выходных. Число ветвей должно быть известно на этапе моделирования. В каждой выходной ветви размещается одно событие. Если наступает любое из перечисленных событий, то происходит старт процесса, остальные ветви аннулируются (см. п. 1316.7).</a:t>
            </a:r>
          </a:p>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b="0" i="0" u="none" strike="noStrike" kern="1200" dirty="0" smtClean="0">
                <a:solidFill>
                  <a:schemeClr val="tx1"/>
                </a:solidFill>
                <a:effectLst/>
                <a:latin typeface="Times New Roman" panose="02020603050405020304" pitchFamily="18" charset="0"/>
                <a:ea typeface="+mn-ea"/>
                <a:cs typeface="+mn-cs"/>
              </a:rPr>
              <a:t>Событийный оператор «</a:t>
            </a:r>
            <a:r>
              <a:rPr lang="ru-RU" sz="1200" b="0" i="0" u="none" strike="noStrike" kern="1200" dirty="0" err="1" smtClean="0">
                <a:solidFill>
                  <a:schemeClr val="tx1"/>
                </a:solidFill>
                <a:effectLst/>
                <a:latin typeface="Times New Roman" panose="02020603050405020304" pitchFamily="18" charset="0"/>
                <a:ea typeface="+mn-ea"/>
                <a:cs typeface="+mn-cs"/>
              </a:rPr>
              <a:t>Искл</a:t>
            </a:r>
            <a:r>
              <a:rPr lang="ru-RU" sz="1200" b="0" i="0" u="none" strike="noStrike" kern="1200" dirty="0" smtClean="0">
                <a:solidFill>
                  <a:schemeClr val="tx1"/>
                </a:solidFill>
                <a:effectLst/>
                <a:latin typeface="Times New Roman" panose="02020603050405020304" pitchFamily="18" charset="0"/>
                <a:ea typeface="+mn-ea"/>
                <a:cs typeface="+mn-cs"/>
              </a:rPr>
              <a:t>-ИЛИ-</a:t>
            </a:r>
            <a:r>
              <a:rPr lang="ru-RU" sz="1200" b="0" i="0" u="none" strike="noStrike" kern="1200" dirty="0" err="1" smtClean="0">
                <a:solidFill>
                  <a:schemeClr val="tx1"/>
                </a:solidFill>
                <a:effectLst/>
                <a:latin typeface="Times New Roman" panose="02020603050405020304" pitchFamily="18" charset="0"/>
                <a:ea typeface="+mn-ea"/>
                <a:cs typeface="+mn-cs"/>
              </a:rPr>
              <a:t>проц</a:t>
            </a:r>
            <a:r>
              <a:rPr lang="ru-RU" sz="1200" b="0" i="0" u="none" strike="noStrike" kern="1200" dirty="0" smtClean="0">
                <a:solidFill>
                  <a:schemeClr val="tx1"/>
                </a:solidFill>
                <a:effectLst/>
                <a:latin typeface="Times New Roman" panose="02020603050405020304" pitchFamily="18" charset="0"/>
                <a:ea typeface="+mn-ea"/>
                <a:cs typeface="+mn-cs"/>
              </a:rPr>
              <a:t>», создающий новый экземпляр процесса, не имеет парного событийного ЛО соединяющего потоки, поэтому следует использовать обычный </a:t>
            </a:r>
            <a:r>
              <a:rPr lang="ru-RU" sz="1200" kern="1200" dirty="0" smtClean="0">
                <a:solidFill>
                  <a:schemeClr val="tx1"/>
                </a:solidFill>
                <a:effectLst/>
                <a:latin typeface="Times New Roman" panose="02020603050405020304" pitchFamily="18" charset="0"/>
                <a:ea typeface="+mn-ea"/>
                <a:cs typeface="+mn-cs"/>
              </a:rPr>
              <a:t>ЛО слияния «Исключающее ИЛИ».</a:t>
            </a:r>
          </a:p>
          <a:p>
            <a:endParaRPr lang="ru-RU" sz="1200" kern="1200" dirty="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35</a:t>
            </a:fld>
            <a:endParaRPr lang="ru-RU" altLang="ru-RU"/>
          </a:p>
        </p:txBody>
      </p:sp>
    </p:spTree>
    <p:extLst>
      <p:ext uri="{BB962C8B-B14F-4D97-AF65-F5344CB8AC3E}">
        <p14:creationId xmlns:p14="http://schemas.microsoft.com/office/powerpoint/2010/main" val="21289469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smtClean="0">
                <a:solidFill>
                  <a:schemeClr val="tx1"/>
                </a:solidFill>
                <a:effectLst/>
                <a:latin typeface="Times New Roman" panose="02020603050405020304" pitchFamily="18" charset="0"/>
                <a:ea typeface="+mn-ea"/>
                <a:cs typeface="+mn-cs"/>
              </a:rPr>
              <a:t>СОБЫТИЙНЫЙ ОПЕРАТОР «И» (СОЗДАЕТ НОВЫЙ ЭКЗЕМПЛЯР ПРОЦЕССА)</a:t>
            </a:r>
          </a:p>
          <a:p>
            <a:r>
              <a:rPr lang="ru-RU" sz="1200" b="1" kern="1200" dirty="0" smtClean="0">
                <a:solidFill>
                  <a:schemeClr val="tx1"/>
                </a:solidFill>
                <a:effectLst/>
                <a:latin typeface="Times New Roman" panose="02020603050405020304" pitchFamily="18" charset="0"/>
                <a:ea typeface="+mn-ea"/>
                <a:cs typeface="+mn-cs"/>
              </a:rPr>
              <a:t> </a:t>
            </a:r>
          </a:p>
          <a:p>
            <a:r>
              <a:rPr lang="ru-RU" sz="1200" b="1" kern="1200" dirty="0" smtClean="0">
                <a:solidFill>
                  <a:schemeClr val="tx1"/>
                </a:solidFill>
                <a:effectLst/>
                <a:latin typeface="Times New Roman" panose="02020603050405020304" pitchFamily="18" charset="0"/>
                <a:ea typeface="+mn-ea"/>
                <a:cs typeface="+mn-cs"/>
              </a:rPr>
              <a:t>Событийный оператор «И», создающий новый экземпляр процесса </a:t>
            </a:r>
            <a:r>
              <a:rPr lang="ru-RU" sz="1200" kern="1200" dirty="0" smtClean="0">
                <a:solidFill>
                  <a:schemeClr val="tx1"/>
                </a:solidFill>
                <a:effectLst/>
                <a:latin typeface="Times New Roman" panose="02020603050405020304" pitchFamily="18" charset="0"/>
                <a:ea typeface="+mn-ea"/>
                <a:cs typeface="+mn-cs"/>
              </a:rPr>
              <a:t>(И-</a:t>
            </a:r>
            <a:r>
              <a:rPr lang="ru-RU" sz="1200" kern="1200" dirty="0" err="1" smtClean="0">
                <a:solidFill>
                  <a:schemeClr val="tx1"/>
                </a:solidFill>
                <a:effectLst/>
                <a:latin typeface="Times New Roman" panose="02020603050405020304" pitchFamily="18" charset="0"/>
                <a:ea typeface="+mn-ea"/>
                <a:cs typeface="+mn-cs"/>
              </a:rPr>
              <a:t>проц</a:t>
            </a:r>
            <a:r>
              <a:rPr lang="ru-RU" sz="1200" kern="1200" dirty="0" smtClean="0">
                <a:solidFill>
                  <a:schemeClr val="tx1"/>
                </a:solidFill>
                <a:effectLst/>
                <a:latin typeface="Times New Roman" panose="02020603050405020304" pitchFamily="18" charset="0"/>
                <a:ea typeface="+mn-ea"/>
                <a:cs typeface="+mn-cs"/>
              </a:rPr>
              <a:t>), моделирует ситуацию, когда старт процесса определяется наступлением сразу всех событий определенных на схеме в момент моделирования. Одного из событий для старта процесса недостаточно.</a:t>
            </a:r>
          </a:p>
          <a:p>
            <a:r>
              <a:rPr lang="ru-RU" sz="1200" b="1" kern="1200" dirty="0" smtClean="0">
                <a:solidFill>
                  <a:schemeClr val="tx1"/>
                </a:solidFill>
                <a:effectLst/>
                <a:latin typeface="Times New Roman" panose="02020603050405020304" pitchFamily="18" charset="0"/>
                <a:ea typeface="+mn-ea"/>
                <a:cs typeface="+mn-cs"/>
              </a:rPr>
              <a:t>Пример </a:t>
            </a:r>
            <a:r>
              <a:rPr lang="ru-RU" sz="1200" kern="1200" dirty="0" smtClean="0">
                <a:solidFill>
                  <a:schemeClr val="tx1"/>
                </a:solidFill>
                <a:effectLst/>
                <a:latin typeface="Times New Roman" panose="02020603050405020304" pitchFamily="18" charset="0"/>
                <a:ea typeface="+mn-ea"/>
                <a:cs typeface="+mn-cs"/>
              </a:rPr>
              <a:t>(см. Рисунок 5-14) иллюстрирует старт процесса, когда необходимы оба: обращение клиента, а так же специальное разрешение от внешней организации.</a:t>
            </a:r>
          </a:p>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b="0" i="0" u="none" strike="noStrike" kern="1200" dirty="0" smtClean="0">
                <a:solidFill>
                  <a:schemeClr val="tx1"/>
                </a:solidFill>
                <a:effectLst/>
                <a:latin typeface="Times New Roman" panose="02020603050405020304" pitchFamily="18" charset="0"/>
                <a:ea typeface="+mn-ea"/>
                <a:cs typeface="+mn-cs"/>
              </a:rPr>
              <a:t>Парный узел слияния спецификацией не предусмотрен.</a:t>
            </a:r>
            <a:endParaRPr lang="ru-RU" sz="1200" kern="1200" dirty="0" smtClean="0">
              <a:solidFill>
                <a:schemeClr val="tx1"/>
              </a:solidFill>
              <a:effectLst/>
              <a:latin typeface="Times New Roman" panose="02020603050405020304" pitchFamily="18" charset="0"/>
              <a:ea typeface="+mn-ea"/>
              <a:cs typeface="+mn-cs"/>
            </a:endParaRPr>
          </a:p>
          <a:p>
            <a:endParaRPr lang="ru-RU" sz="1200" kern="1200" dirty="0" smtClean="0">
              <a:solidFill>
                <a:schemeClr val="tx1"/>
              </a:solidFill>
              <a:effectLst/>
              <a:latin typeface="Times New Roman" panose="02020603050405020304" pitchFamily="18" charset="0"/>
              <a:ea typeface="+mn-ea"/>
              <a:cs typeface="+mn-cs"/>
            </a:endParaRPr>
          </a:p>
          <a:p>
            <a:r>
              <a:rPr lang="ru-RU" sz="1200" kern="1200" dirty="0" smtClean="0">
                <a:solidFill>
                  <a:schemeClr val="tx1"/>
                </a:solidFill>
                <a:effectLst/>
                <a:latin typeface="Times New Roman" panose="02020603050405020304" pitchFamily="18" charset="0"/>
                <a:ea typeface="+mn-ea"/>
                <a:cs typeface="+mn-cs"/>
              </a:rPr>
              <a:t> </a:t>
            </a:r>
            <a:endParaRPr lang="ru-RU" sz="1200" kern="1200" dirty="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36</a:t>
            </a:fld>
            <a:endParaRPr lang="ru-RU" altLang="ru-RU"/>
          </a:p>
        </p:txBody>
      </p:sp>
    </p:spTree>
    <p:extLst>
      <p:ext uri="{BB962C8B-B14F-4D97-AF65-F5344CB8AC3E}">
        <p14:creationId xmlns:p14="http://schemas.microsoft.com/office/powerpoint/2010/main" val="32436715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37</a:t>
            </a:fld>
            <a:endParaRPr lang="ru-RU" altLang="ru-RU"/>
          </a:p>
        </p:txBody>
      </p:sp>
    </p:spTree>
    <p:extLst>
      <p:ext uri="{BB962C8B-B14F-4D97-AF65-F5344CB8AC3E}">
        <p14:creationId xmlns:p14="http://schemas.microsoft.com/office/powerpoint/2010/main" val="2216016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u="none" strike="noStrike" kern="1200" dirty="0" smtClean="0">
                <a:solidFill>
                  <a:schemeClr val="tx1"/>
                </a:solidFill>
                <a:effectLst/>
                <a:latin typeface="Times New Roman" panose="02020603050405020304" pitchFamily="18" charset="0"/>
                <a:ea typeface="+mn-ea"/>
                <a:cs typeface="+mn-cs"/>
              </a:rPr>
              <a:t>СОБЫТИЯ</a:t>
            </a:r>
            <a:endParaRPr lang="ru-RU" sz="1200" kern="1200" dirty="0" smtClean="0">
              <a:solidFill>
                <a:schemeClr val="tx1"/>
              </a:solidFill>
              <a:effectLst/>
              <a:latin typeface="Times New Roman" panose="02020603050405020304" pitchFamily="18" charset="0"/>
              <a:ea typeface="+mn-ea"/>
              <a:cs typeface="+mn-cs"/>
            </a:endParaRPr>
          </a:p>
          <a:p>
            <a:r>
              <a:rPr lang="ru-RU" sz="1200" kern="1200" dirty="0" smtClean="0">
                <a:solidFill>
                  <a:schemeClr val="tx1"/>
                </a:solidFill>
                <a:effectLst/>
                <a:latin typeface="Times New Roman" panose="02020603050405020304" pitchFamily="18" charset="0"/>
                <a:ea typeface="+mn-ea"/>
                <a:cs typeface="+mn-cs"/>
              </a:rPr>
              <a:t>Термин «событие» является достаточно общим и используется для обозначения изменения свойств некоторого объекта, произошедшее в определенный момент времени и зафиксированное наблюдателем в оповещении от этого объекта. Обычно событие противопоставляется процессу, который происходит в интервале времени, а событие только в определенные моменты. С каждым событием связана причина его появления и возможное воздействие, которое оно оказывает на дальнейший исполнение процесса. Следует различать понятия события, как явление и как программу обработчик проблемной ситуации.</a:t>
            </a:r>
          </a:p>
          <a:p>
            <a:r>
              <a:rPr lang="ru-RU" sz="1200" kern="1200" dirty="0" smtClean="0">
                <a:solidFill>
                  <a:schemeClr val="tx1"/>
                </a:solidFill>
                <a:effectLst/>
                <a:latin typeface="Times New Roman" panose="02020603050405020304" pitchFamily="18" charset="0"/>
                <a:ea typeface="+mn-ea"/>
                <a:cs typeface="+mn-cs"/>
              </a:rPr>
              <a:t>Событие, в смысле явления, может происходить как в результате выполнения процесса, так и вследствие изменения внешней информационной среды. </a:t>
            </a:r>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38</a:t>
            </a:fld>
            <a:endParaRPr lang="ru-RU" altLang="ru-RU"/>
          </a:p>
        </p:txBody>
      </p:sp>
    </p:spTree>
    <p:extLst>
      <p:ext uri="{BB962C8B-B14F-4D97-AF65-F5344CB8AC3E}">
        <p14:creationId xmlns:p14="http://schemas.microsoft.com/office/powerpoint/2010/main" val="30085313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Times New Roman" panose="02020603050405020304" pitchFamily="18" charset="0"/>
                <a:ea typeface="+mn-ea"/>
                <a:cs typeface="+mn-cs"/>
              </a:rPr>
              <a:t>Будем различать:</a:t>
            </a:r>
          </a:p>
          <a:p>
            <a:pPr lvl="0"/>
            <a:r>
              <a:rPr lang="ru-RU" sz="1200" u="none" strike="noStrike" kern="1200" dirty="0" smtClean="0">
                <a:solidFill>
                  <a:schemeClr val="tx1"/>
                </a:solidFill>
                <a:effectLst/>
                <a:latin typeface="Times New Roman" panose="02020603050405020304" pitchFamily="18" charset="0"/>
                <a:ea typeface="+mn-ea"/>
                <a:cs typeface="+mn-cs"/>
              </a:rPr>
              <a:t>Внешнее событие, инициируемое внешним по отношению к процессу агентом, например, клиент разместил заказ, клиент отозвал свой заказ. Существует входное воздействие в виде оповещения от клиента.</a:t>
            </a:r>
          </a:p>
          <a:p>
            <a:pPr lvl="0"/>
            <a:r>
              <a:rPr lang="ru-RU" sz="1200" u="none" strike="noStrike" kern="1200" dirty="0" smtClean="0">
                <a:solidFill>
                  <a:schemeClr val="tx1"/>
                </a:solidFill>
                <a:effectLst/>
                <a:latin typeface="Times New Roman" panose="02020603050405020304" pitchFamily="18" charset="0"/>
                <a:ea typeface="+mn-ea"/>
                <a:cs typeface="+mn-cs"/>
              </a:rPr>
              <a:t>Временное событие, связанное с отсчетом времени, входной информационный поток отсутствует. Например, событие м. б. связано с окончанием отведенного срока рассмотрения заявки или с наступлением конца календарного периода.</a:t>
            </a:r>
          </a:p>
          <a:p>
            <a:pPr lvl="0"/>
            <a:r>
              <a:rPr lang="ru-RU" sz="1200" u="none" strike="noStrike" kern="1200" dirty="0" smtClean="0">
                <a:solidFill>
                  <a:schemeClr val="tx1"/>
                </a:solidFill>
                <a:effectLst/>
                <a:latin typeface="Times New Roman" panose="02020603050405020304" pitchFamily="18" charset="0"/>
                <a:ea typeface="+mn-ea"/>
                <a:cs typeface="+mn-cs"/>
              </a:rPr>
              <a:t>Событие состояния, связанное с изменением статуса переменной процесса. Например, после обработки заявки ее статус станет Обработана.</a:t>
            </a:r>
          </a:p>
          <a:p>
            <a:pPr lvl="0"/>
            <a:r>
              <a:rPr lang="ru-RU" sz="1200" u="none" strike="noStrike" kern="1200" dirty="0" smtClean="0">
                <a:solidFill>
                  <a:schemeClr val="tx1"/>
                </a:solidFill>
                <a:effectLst/>
                <a:latin typeface="Times New Roman" panose="02020603050405020304" pitchFamily="18" charset="0"/>
                <a:ea typeface="+mn-ea"/>
                <a:cs typeface="+mn-cs"/>
              </a:rPr>
              <a:t>Событие ошибка, связанное с невозможностью выполнить задачу или процесс. Например, операция обращается к внешнему сервису, а последний может быть недоступен. В последнем случае вырабатывается сигнал-ошибка.</a:t>
            </a:r>
          </a:p>
          <a:p>
            <a:r>
              <a:rPr lang="ru-RU" sz="1200" kern="1200" dirty="0" smtClean="0">
                <a:solidFill>
                  <a:schemeClr val="tx1"/>
                </a:solidFill>
                <a:effectLst/>
                <a:latin typeface="Times New Roman" panose="02020603050405020304" pitchFamily="18" charset="0"/>
                <a:ea typeface="+mn-ea"/>
                <a:cs typeface="+mn-cs"/>
              </a:rPr>
              <a:t>События, в смысле обработчик проблемной ситуации, есть некоторая последовательность действий: операция или </a:t>
            </a:r>
            <a:r>
              <a:rPr lang="ru-RU" sz="1200" kern="1200" dirty="0" err="1" smtClean="0">
                <a:solidFill>
                  <a:schemeClr val="tx1"/>
                </a:solidFill>
                <a:effectLst/>
                <a:latin typeface="Times New Roman" panose="02020603050405020304" pitchFamily="18" charset="0"/>
                <a:ea typeface="+mn-ea"/>
                <a:cs typeface="+mn-cs"/>
              </a:rPr>
              <a:t>подпроцесс</a:t>
            </a:r>
            <a:r>
              <a:rPr lang="ru-RU" sz="1200" kern="1200" dirty="0" smtClean="0">
                <a:solidFill>
                  <a:schemeClr val="tx1"/>
                </a:solidFill>
                <a:effectLst/>
                <a:latin typeface="Times New Roman" panose="02020603050405020304" pitchFamily="18" charset="0"/>
                <a:ea typeface="+mn-ea"/>
                <a:cs typeface="+mn-cs"/>
              </a:rPr>
              <a:t>, выполняемые в случая получения соответствующего оповещения.</a:t>
            </a:r>
          </a:p>
          <a:p>
            <a:endParaRPr lang="ru-RU" dirty="0" smtClean="0"/>
          </a:p>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39</a:t>
            </a:fld>
            <a:endParaRPr lang="ru-RU" altLang="ru-RU"/>
          </a:p>
        </p:txBody>
      </p:sp>
    </p:spTree>
    <p:extLst>
      <p:ext uri="{BB962C8B-B14F-4D97-AF65-F5344CB8AC3E}">
        <p14:creationId xmlns:p14="http://schemas.microsoft.com/office/powerpoint/2010/main" val="35142369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u="none" strike="noStrike" kern="1200" dirty="0" smtClean="0">
                <a:solidFill>
                  <a:schemeClr val="tx1"/>
                </a:solidFill>
                <a:effectLst/>
                <a:latin typeface="Times New Roman" panose="02020603050405020304" pitchFamily="18" charset="0"/>
                <a:ea typeface="+mn-ea"/>
                <a:cs typeface="+mn-cs"/>
              </a:rPr>
              <a:t>ТИПЫ СОБЫТИЙ</a:t>
            </a:r>
            <a:endParaRPr lang="ru-RU" sz="1200" kern="1200" dirty="0" smtClean="0">
              <a:solidFill>
                <a:schemeClr val="tx1"/>
              </a:solidFill>
              <a:effectLst/>
              <a:latin typeface="Times New Roman" panose="02020603050405020304" pitchFamily="18" charset="0"/>
              <a:ea typeface="+mn-ea"/>
              <a:cs typeface="+mn-cs"/>
            </a:endParaRPr>
          </a:p>
          <a:p>
            <a:r>
              <a:rPr lang="ru-RU" sz="1200" b="0" i="0" u="none" strike="noStrike" kern="1200" dirty="0" smtClean="0">
                <a:solidFill>
                  <a:schemeClr val="tx1"/>
                </a:solidFill>
                <a:effectLst/>
                <a:latin typeface="Times New Roman" panose="02020603050405020304" pitchFamily="18" charset="0"/>
                <a:ea typeface="+mn-ea"/>
                <a:cs typeface="+mn-cs"/>
              </a:rPr>
              <a:t> </a:t>
            </a:r>
            <a:endParaRPr lang="ru-RU" sz="1200" kern="1200" dirty="0" smtClean="0">
              <a:solidFill>
                <a:schemeClr val="tx1"/>
              </a:solidFill>
              <a:effectLst/>
              <a:latin typeface="Times New Roman" panose="02020603050405020304" pitchFamily="18" charset="0"/>
              <a:ea typeface="+mn-ea"/>
              <a:cs typeface="+mn-cs"/>
            </a:endParaRPr>
          </a:p>
          <a:p>
            <a:r>
              <a:rPr lang="ru-RU" sz="1200" kern="1200" dirty="0" smtClean="0">
                <a:solidFill>
                  <a:schemeClr val="tx1"/>
                </a:solidFill>
                <a:effectLst/>
                <a:latin typeface="Times New Roman" panose="02020603050405020304" pitchFamily="18" charset="0"/>
                <a:ea typeface="+mn-ea"/>
                <a:cs typeface="+mn-cs"/>
              </a:rPr>
              <a:t> </a:t>
            </a:r>
          </a:p>
          <a:p>
            <a:r>
              <a:rPr lang="ru-RU" sz="1200" kern="1200" dirty="0" smtClean="0">
                <a:solidFill>
                  <a:schemeClr val="tx1"/>
                </a:solidFill>
                <a:effectLst/>
                <a:latin typeface="Times New Roman" panose="02020603050405020304" pitchFamily="18" charset="0"/>
                <a:ea typeface="+mn-ea"/>
                <a:cs typeface="+mn-cs"/>
              </a:rPr>
              <a:t>Таблица 6-1. Моделирование событий в нотации </a:t>
            </a:r>
            <a:r>
              <a:rPr lang="en-US" sz="1200" kern="1200" dirty="0" smtClean="0">
                <a:solidFill>
                  <a:schemeClr val="tx1"/>
                </a:solidFill>
                <a:effectLst/>
                <a:latin typeface="Times New Roman" panose="02020603050405020304" pitchFamily="18" charset="0"/>
                <a:ea typeface="+mn-ea"/>
                <a:cs typeface="+mn-cs"/>
              </a:rPr>
              <a:t>BPMN</a:t>
            </a:r>
            <a:r>
              <a:rPr lang="ru-RU" sz="1200" kern="1200" dirty="0" smtClean="0">
                <a:solidFill>
                  <a:schemeClr val="tx1"/>
                </a:solidFill>
                <a:effectLst/>
                <a:latin typeface="Times New Roman" panose="02020603050405020304" pitchFamily="18" charset="0"/>
                <a:ea typeface="+mn-ea"/>
                <a:cs typeface="+mn-cs"/>
              </a:rPr>
              <a:t>#</a:t>
            </a:r>
          </a:p>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40</a:t>
            </a:fld>
            <a:endParaRPr lang="ru-RU" altLang="ru-RU"/>
          </a:p>
        </p:txBody>
      </p:sp>
    </p:spTree>
    <p:extLst>
      <p:ext uri="{BB962C8B-B14F-4D97-AF65-F5344CB8AC3E}">
        <p14:creationId xmlns:p14="http://schemas.microsoft.com/office/powerpoint/2010/main" val="38219390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41</a:t>
            </a:fld>
            <a:endParaRPr lang="ru-RU" altLang="ru-RU"/>
          </a:p>
        </p:txBody>
      </p:sp>
    </p:spTree>
    <p:extLst>
      <p:ext uri="{BB962C8B-B14F-4D97-AF65-F5344CB8AC3E}">
        <p14:creationId xmlns:p14="http://schemas.microsoft.com/office/powerpoint/2010/main" val="12343204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42</a:t>
            </a:fld>
            <a:endParaRPr lang="ru-RU" altLang="ru-RU"/>
          </a:p>
        </p:txBody>
      </p:sp>
    </p:spTree>
    <p:extLst>
      <p:ext uri="{BB962C8B-B14F-4D97-AF65-F5344CB8AC3E}">
        <p14:creationId xmlns:p14="http://schemas.microsoft.com/office/powerpoint/2010/main" val="16578037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u="none" strike="noStrike" kern="1200" dirty="0" smtClean="0">
                <a:solidFill>
                  <a:schemeClr val="tx1"/>
                </a:solidFill>
                <a:effectLst/>
                <a:latin typeface="Times New Roman" panose="02020603050405020304" pitchFamily="18" charset="0"/>
                <a:ea typeface="+mn-ea"/>
                <a:cs typeface="+mn-cs"/>
              </a:rPr>
              <a:t>6.2. КЛАССИФИКАЦИЯ СОБЫТИЙ</a:t>
            </a:r>
            <a:endParaRPr lang="ru-RU" sz="1200" b="1" kern="1200" dirty="0" smtClean="0">
              <a:solidFill>
                <a:schemeClr val="tx1"/>
              </a:solidFill>
              <a:effectLst/>
              <a:latin typeface="Times New Roman" panose="02020603050405020304" pitchFamily="18" charset="0"/>
              <a:ea typeface="+mn-ea"/>
              <a:cs typeface="+mn-cs"/>
            </a:endParaRPr>
          </a:p>
          <a:p>
            <a:r>
              <a:rPr lang="ru-RU" sz="1200" kern="1200" dirty="0" smtClean="0">
                <a:solidFill>
                  <a:schemeClr val="tx1"/>
                </a:solidFill>
                <a:effectLst/>
                <a:latin typeface="Times New Roman" panose="02020603050405020304" pitchFamily="18" charset="0"/>
                <a:ea typeface="+mn-ea"/>
                <a:cs typeface="+mn-cs"/>
              </a:rPr>
              <a:t> </a:t>
            </a:r>
          </a:p>
          <a:p>
            <a:r>
              <a:rPr lang="ru-RU" sz="1200" kern="1200" dirty="0" smtClean="0">
                <a:solidFill>
                  <a:schemeClr val="tx1"/>
                </a:solidFill>
                <a:effectLst/>
                <a:latin typeface="Times New Roman" panose="02020603050405020304" pitchFamily="18" charset="0"/>
                <a:ea typeface="+mn-ea"/>
                <a:cs typeface="+mn-cs"/>
              </a:rPr>
              <a:t>События можно классифицировать по разным признакам.</a:t>
            </a:r>
          </a:p>
          <a:p>
            <a:r>
              <a:rPr lang="ru-RU" sz="1200" kern="1200" dirty="0" smtClean="0">
                <a:solidFill>
                  <a:schemeClr val="tx1"/>
                </a:solidFill>
                <a:effectLst/>
                <a:latin typeface="Times New Roman" panose="02020603050405020304" pitchFamily="18" charset="0"/>
                <a:ea typeface="+mn-ea"/>
                <a:cs typeface="+mn-cs"/>
              </a:rPr>
              <a:t> </a:t>
            </a:r>
          </a:p>
          <a:p>
            <a:pPr lvl="0"/>
            <a:r>
              <a:rPr lang="ru-RU" sz="1200" b="1" u="none" strike="noStrike" kern="1200" dirty="0" smtClean="0">
                <a:solidFill>
                  <a:schemeClr val="tx1"/>
                </a:solidFill>
                <a:effectLst/>
                <a:latin typeface="Times New Roman" panose="02020603050405020304" pitchFamily="18" charset="0"/>
                <a:ea typeface="+mn-ea"/>
                <a:cs typeface="+mn-cs"/>
              </a:rPr>
              <a:t>НАЧАЛЬНЫЕ, ПРОМЕЖУТОЧНЫЕ И КОНЕЧНЫЕ</a:t>
            </a:r>
          </a:p>
          <a:p>
            <a:r>
              <a:rPr lang="ru-RU" sz="1200" kern="1200" dirty="0" smtClean="0">
                <a:solidFill>
                  <a:schemeClr val="tx1"/>
                </a:solidFill>
                <a:effectLst/>
                <a:latin typeface="Times New Roman" panose="02020603050405020304" pitchFamily="18" charset="0"/>
                <a:ea typeface="+mn-ea"/>
                <a:cs typeface="+mn-cs"/>
              </a:rPr>
              <a:t> </a:t>
            </a:r>
          </a:p>
          <a:p>
            <a:r>
              <a:rPr lang="ru-RU" sz="1200" kern="1200" dirty="0" smtClean="0">
                <a:solidFill>
                  <a:schemeClr val="tx1"/>
                </a:solidFill>
                <a:effectLst/>
                <a:latin typeface="Times New Roman" panose="02020603050405020304" pitchFamily="18" charset="0"/>
                <a:ea typeface="+mn-ea"/>
                <a:cs typeface="+mn-cs"/>
              </a:rPr>
              <a:t>В зависимости от положения в процессе, события классифицируют на </a:t>
            </a:r>
            <a:r>
              <a:rPr lang="ru-RU" sz="1200" b="1" i="1" kern="1200" dirty="0" smtClean="0">
                <a:solidFill>
                  <a:schemeClr val="tx1"/>
                </a:solidFill>
                <a:effectLst/>
                <a:latin typeface="Times New Roman" panose="02020603050405020304" pitchFamily="18" charset="0"/>
                <a:ea typeface="+mn-ea"/>
                <a:cs typeface="+mn-cs"/>
              </a:rPr>
              <a:t>начальные, промежуточные и конечные.</a:t>
            </a:r>
            <a:r>
              <a:rPr lang="ru-RU" sz="1200" kern="1200" dirty="0" smtClean="0">
                <a:solidFill>
                  <a:schemeClr val="tx1"/>
                </a:solidFill>
                <a:effectLst/>
                <a:latin typeface="Times New Roman" panose="02020603050405020304" pitchFamily="18" charset="0"/>
                <a:ea typeface="+mn-ea"/>
                <a:cs typeface="+mn-cs"/>
              </a:rPr>
              <a:t> </a:t>
            </a:r>
            <a:r>
              <a:rPr lang="ru-RU" sz="1200" b="1" kern="1200" dirty="0" smtClean="0">
                <a:solidFill>
                  <a:schemeClr val="tx1"/>
                </a:solidFill>
                <a:effectLst/>
                <a:latin typeface="Times New Roman" panose="02020603050405020304" pitchFamily="18" charset="0"/>
                <a:ea typeface="+mn-ea"/>
                <a:cs typeface="+mn-cs"/>
              </a:rPr>
              <a:t>Начальное событие </a:t>
            </a:r>
            <a:r>
              <a:rPr lang="ru-RU" sz="1200" kern="1200" dirty="0" smtClean="0">
                <a:solidFill>
                  <a:schemeClr val="tx1"/>
                </a:solidFill>
                <a:effectLst/>
                <a:latin typeface="Times New Roman" panose="02020603050405020304" pitchFamily="18" charset="0"/>
                <a:ea typeface="+mn-ea"/>
                <a:cs typeface="+mn-cs"/>
              </a:rPr>
              <a:t>инициирует создание нового экземпляра процесса, например, после получения обращения от клиента с просьбой о выдаче кредита порождается экземпляр процесса, содержащий заявку данного заявителя. </a:t>
            </a:r>
            <a:r>
              <a:rPr lang="ru-RU" sz="1200" b="1" kern="1200" dirty="0" smtClean="0">
                <a:solidFill>
                  <a:schemeClr val="tx1"/>
                </a:solidFill>
                <a:effectLst/>
                <a:latin typeface="Times New Roman" panose="02020603050405020304" pitchFamily="18" charset="0"/>
                <a:ea typeface="+mn-ea"/>
                <a:cs typeface="+mn-cs"/>
              </a:rPr>
              <a:t>Конечное событие </a:t>
            </a:r>
            <a:r>
              <a:rPr lang="ru-RU" sz="1200" kern="1200" dirty="0" smtClean="0">
                <a:solidFill>
                  <a:schemeClr val="tx1"/>
                </a:solidFill>
                <a:effectLst/>
                <a:latin typeface="Times New Roman" panose="02020603050405020304" pitchFamily="18" charset="0"/>
                <a:ea typeface="+mn-ea"/>
                <a:cs typeface="+mn-cs"/>
              </a:rPr>
              <a:t>завершает выполнение всего процесса, либо одного из его потоков. </a:t>
            </a:r>
            <a:r>
              <a:rPr lang="ru-RU" sz="1200" b="1" kern="1200" dirty="0" smtClean="0">
                <a:solidFill>
                  <a:schemeClr val="tx1"/>
                </a:solidFill>
                <a:effectLst/>
                <a:latin typeface="Times New Roman" panose="02020603050405020304" pitchFamily="18" charset="0"/>
                <a:ea typeface="+mn-ea"/>
                <a:cs typeface="+mn-cs"/>
              </a:rPr>
              <a:t>Промежуточное событие </a:t>
            </a:r>
            <a:r>
              <a:rPr lang="ru-RU" sz="1200" kern="1200" dirty="0" smtClean="0">
                <a:solidFill>
                  <a:schemeClr val="tx1"/>
                </a:solidFill>
                <a:effectLst/>
                <a:latin typeface="Times New Roman" panose="02020603050405020304" pitchFamily="18" charset="0"/>
                <a:ea typeface="+mn-ea"/>
                <a:cs typeface="+mn-cs"/>
              </a:rPr>
              <a:t>располагается между начальным и конечным, оно используются для синхронизации ветвей данного процесса или потоков управления разных процессов. Соответственно, у начального события нет входящего потока управления, у завершающего нет исходящего, у промежуточных есть оба потока. Начальное событие имеет контур, выполненный тонкой линией, у промежуточного двойной контур, а у завершающего контур выполнен толстой линией (см. Рисунок 6-1).</a:t>
            </a:r>
          </a:p>
          <a:p>
            <a:r>
              <a:rPr lang="ru-RU" sz="1200" kern="1200" dirty="0" smtClean="0">
                <a:solidFill>
                  <a:schemeClr val="tx1"/>
                </a:solidFill>
                <a:effectLst/>
                <a:latin typeface="Times New Roman" panose="02020603050405020304" pitchFamily="18" charset="0"/>
                <a:ea typeface="+mn-ea"/>
                <a:cs typeface="+mn-cs"/>
              </a:rPr>
              <a:t> </a:t>
            </a:r>
          </a:p>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43</a:t>
            </a:fld>
            <a:endParaRPr lang="ru-RU" altLang="ru-RU"/>
          </a:p>
        </p:txBody>
      </p:sp>
    </p:spTree>
    <p:extLst>
      <p:ext uri="{BB962C8B-B14F-4D97-AF65-F5344CB8AC3E}">
        <p14:creationId xmlns:p14="http://schemas.microsoft.com/office/powerpoint/2010/main" val="3426370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lvl="0"/>
            <a:r>
              <a:rPr lang="ru-RU" sz="1200" b="1" u="none" strike="noStrike" kern="1200" dirty="0" smtClean="0">
                <a:solidFill>
                  <a:schemeClr val="tx1"/>
                </a:solidFill>
                <a:effectLst/>
                <a:latin typeface="Times New Roman" panose="02020603050405020304" pitchFamily="18" charset="0"/>
                <a:ea typeface="+mn-ea"/>
                <a:cs typeface="+mn-cs"/>
              </a:rPr>
              <a:t>ГЕНЕРИРУЮЩИЕ И ОБРАБАТЫВАЮЩИЕ</a:t>
            </a:r>
          </a:p>
          <a:p>
            <a:r>
              <a:rPr lang="ru-RU" sz="1200" kern="1200" dirty="0" smtClean="0">
                <a:solidFill>
                  <a:schemeClr val="tx1"/>
                </a:solidFill>
                <a:effectLst/>
                <a:latin typeface="Times New Roman" panose="02020603050405020304" pitchFamily="18" charset="0"/>
                <a:ea typeface="+mn-ea"/>
                <a:cs typeface="+mn-cs"/>
              </a:rPr>
              <a:t> </a:t>
            </a:r>
          </a:p>
          <a:p>
            <a:r>
              <a:rPr lang="ru-RU" sz="1200" kern="1200" dirty="0" smtClean="0">
                <a:solidFill>
                  <a:schemeClr val="tx1"/>
                </a:solidFill>
                <a:effectLst/>
                <a:latin typeface="Times New Roman" panose="02020603050405020304" pitchFamily="18" charset="0"/>
                <a:ea typeface="+mn-ea"/>
                <a:cs typeface="+mn-cs"/>
              </a:rPr>
              <a:t>Все множество событий в нотации </a:t>
            </a:r>
            <a:r>
              <a:rPr lang="en-US" sz="1200" kern="1200" dirty="0" smtClean="0">
                <a:solidFill>
                  <a:schemeClr val="tx1"/>
                </a:solidFill>
                <a:effectLst/>
                <a:latin typeface="Times New Roman" panose="02020603050405020304" pitchFamily="18" charset="0"/>
                <a:ea typeface="+mn-ea"/>
                <a:cs typeface="+mn-cs"/>
              </a:rPr>
              <a:t>BPMN</a:t>
            </a:r>
            <a:r>
              <a:rPr lang="ru-RU" sz="1200" kern="1200" dirty="0" smtClean="0">
                <a:solidFill>
                  <a:schemeClr val="tx1"/>
                </a:solidFill>
                <a:effectLst/>
                <a:latin typeface="Times New Roman" panose="02020603050405020304" pitchFamily="18" charset="0"/>
                <a:ea typeface="+mn-ea"/>
                <a:cs typeface="+mn-cs"/>
              </a:rPr>
              <a:t> можно условно разделить на </a:t>
            </a:r>
            <a:r>
              <a:rPr lang="ru-RU" sz="1200" b="1" i="1" kern="1200" dirty="0" smtClean="0">
                <a:solidFill>
                  <a:schemeClr val="tx1"/>
                </a:solidFill>
                <a:effectLst/>
                <a:latin typeface="Times New Roman" panose="02020603050405020304" pitchFamily="18" charset="0"/>
                <a:ea typeface="+mn-ea"/>
                <a:cs typeface="+mn-cs"/>
              </a:rPr>
              <a:t>генерирующие</a:t>
            </a:r>
            <a:r>
              <a:rPr lang="ru-RU" sz="1200" kern="1200" dirty="0" smtClean="0">
                <a:solidFill>
                  <a:schemeClr val="tx1"/>
                </a:solidFill>
                <a:effectLst/>
                <a:latin typeface="Times New Roman" panose="02020603050405020304" pitchFamily="18" charset="0"/>
                <a:ea typeface="+mn-ea"/>
                <a:cs typeface="+mn-cs"/>
              </a:rPr>
              <a:t> и </a:t>
            </a:r>
            <a:r>
              <a:rPr lang="ru-RU" sz="1200" b="1" i="1" kern="1200" dirty="0" smtClean="0">
                <a:solidFill>
                  <a:schemeClr val="tx1"/>
                </a:solidFill>
                <a:effectLst/>
                <a:latin typeface="Times New Roman" panose="02020603050405020304" pitchFamily="18" charset="0"/>
                <a:ea typeface="+mn-ea"/>
                <a:cs typeface="+mn-cs"/>
              </a:rPr>
              <a:t>обрабатывающие.</a:t>
            </a:r>
            <a:r>
              <a:rPr lang="ru-RU" sz="1200" kern="1200" dirty="0" smtClean="0">
                <a:solidFill>
                  <a:schemeClr val="tx1"/>
                </a:solidFill>
                <a:effectLst/>
                <a:latin typeface="Times New Roman" panose="02020603050405020304" pitchFamily="18" charset="0"/>
                <a:ea typeface="+mn-ea"/>
                <a:cs typeface="+mn-cs"/>
              </a:rPr>
              <a:t> </a:t>
            </a:r>
          </a:p>
          <a:p>
            <a:r>
              <a:rPr lang="ru-RU" sz="1200" kern="1200" dirty="0" smtClean="0">
                <a:solidFill>
                  <a:schemeClr val="tx1"/>
                </a:solidFill>
                <a:effectLst/>
                <a:latin typeface="Times New Roman" panose="02020603050405020304" pitchFamily="18" charset="0"/>
                <a:ea typeface="+mn-ea"/>
                <a:cs typeface="+mn-cs"/>
              </a:rPr>
              <a:t>Генерирующее событие, посылает оповещение в другой процесс или поток управления. </a:t>
            </a:r>
          </a:p>
          <a:p>
            <a:r>
              <a:rPr lang="ru-RU" sz="1200" kern="1200" dirty="0" smtClean="0">
                <a:solidFill>
                  <a:schemeClr val="tx1"/>
                </a:solidFill>
                <a:effectLst/>
                <a:latin typeface="Times New Roman" panose="02020603050405020304" pitchFamily="18" charset="0"/>
                <a:ea typeface="+mn-ea"/>
                <a:cs typeface="+mn-cs"/>
              </a:rPr>
              <a:t>Обрабатывающее событие принимает это оповещения и инициирует заранее предусмотренную программу обработки. </a:t>
            </a:r>
          </a:p>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kern="1200" dirty="0" smtClean="0">
                <a:solidFill>
                  <a:schemeClr val="tx1"/>
                </a:solidFill>
                <a:effectLst/>
                <a:latin typeface="Times New Roman" panose="02020603050405020304" pitchFamily="18" charset="0"/>
                <a:ea typeface="+mn-ea"/>
                <a:cs typeface="+mn-cs"/>
              </a:rPr>
              <a:t>На схеме процессе в нотации </a:t>
            </a:r>
            <a:r>
              <a:rPr lang="en-US" sz="1200" kern="1200" dirty="0" smtClean="0">
                <a:solidFill>
                  <a:schemeClr val="tx1"/>
                </a:solidFill>
                <a:effectLst/>
                <a:latin typeface="Times New Roman" panose="02020603050405020304" pitchFamily="18" charset="0"/>
                <a:ea typeface="+mn-ea"/>
                <a:cs typeface="+mn-cs"/>
              </a:rPr>
              <a:t>BPMN</a:t>
            </a:r>
            <a:r>
              <a:rPr lang="ru-RU" sz="1200" kern="1200" dirty="0" smtClean="0">
                <a:solidFill>
                  <a:schemeClr val="tx1"/>
                </a:solidFill>
                <a:effectLst/>
                <a:latin typeface="Times New Roman" panose="02020603050405020304" pitchFamily="18" charset="0"/>
                <a:ea typeface="+mn-ea"/>
                <a:cs typeface="+mn-cs"/>
              </a:rPr>
              <a:t> генерирующие события имеют закрашенный сплошным цветом маркер внутри окружности, а обрабатывающие события имеют контурный, не закрашенный маркер, расположенный внутри окружности (см. Рисунок 6-2).</a:t>
            </a:r>
          </a:p>
          <a:p>
            <a:endParaRPr lang="ru-RU" sz="1200" kern="1200" dirty="0" smtClean="0">
              <a:solidFill>
                <a:schemeClr val="tx1"/>
              </a:solidFill>
              <a:effectLst/>
              <a:latin typeface="Times New Roman" panose="02020603050405020304" pitchFamily="18" charset="0"/>
              <a:ea typeface="+mn-ea"/>
              <a:cs typeface="+mn-cs"/>
            </a:endParaRPr>
          </a:p>
          <a:p>
            <a:endParaRPr lang="ru-RU" sz="1200" kern="1200" dirty="0" smtClean="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44</a:t>
            </a:fld>
            <a:endParaRPr lang="ru-RU" altLang="ru-RU"/>
          </a:p>
        </p:txBody>
      </p:sp>
    </p:spTree>
    <p:extLst>
      <p:ext uri="{BB962C8B-B14F-4D97-AF65-F5344CB8AC3E}">
        <p14:creationId xmlns:p14="http://schemas.microsoft.com/office/powerpoint/2010/main" val="3461498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Times New Roman" panose="02020603050405020304" pitchFamily="18" charset="0"/>
                <a:ea typeface="+mn-ea"/>
                <a:cs typeface="+mn-cs"/>
              </a:rPr>
              <a:t>Нотация </a:t>
            </a:r>
            <a:r>
              <a:rPr lang="en-US" sz="1200" kern="1200" dirty="0" smtClean="0">
                <a:solidFill>
                  <a:schemeClr val="tx1"/>
                </a:solidFill>
                <a:effectLst/>
                <a:latin typeface="Times New Roman" panose="02020603050405020304" pitchFamily="18" charset="0"/>
                <a:ea typeface="+mn-ea"/>
                <a:cs typeface="+mn-cs"/>
              </a:rPr>
              <a:t>BPMN</a:t>
            </a:r>
            <a:r>
              <a:rPr lang="ru-RU" sz="1200" kern="1200" dirty="0" smtClean="0">
                <a:solidFill>
                  <a:schemeClr val="tx1"/>
                </a:solidFill>
                <a:effectLst/>
                <a:latin typeface="Times New Roman" panose="02020603050405020304" pitchFamily="18" charset="0"/>
                <a:ea typeface="+mn-ea"/>
                <a:cs typeface="+mn-cs"/>
              </a:rPr>
              <a:t> предназначена для описания:</a:t>
            </a:r>
          </a:p>
          <a:p>
            <a:pPr lvl="0"/>
            <a:r>
              <a:rPr lang="ru-RU" sz="1200" u="none" strike="noStrike" kern="1200" dirty="0" smtClean="0">
                <a:solidFill>
                  <a:schemeClr val="tx1"/>
                </a:solidFill>
                <a:effectLst/>
                <a:latin typeface="Times New Roman" panose="02020603050405020304" pitchFamily="18" charset="0"/>
                <a:ea typeface="+mn-ea"/>
                <a:cs typeface="+mn-cs"/>
              </a:rPr>
              <a:t>Порядка исполнения работ образующих бизнес-процесс,</a:t>
            </a:r>
          </a:p>
          <a:p>
            <a:pPr lvl="0"/>
            <a:r>
              <a:rPr lang="ru-RU" sz="1200" u="none" strike="noStrike" kern="1200" dirty="0" smtClean="0">
                <a:solidFill>
                  <a:schemeClr val="tx1"/>
                </a:solidFill>
                <a:effectLst/>
                <a:latin typeface="Times New Roman" panose="02020603050405020304" pitchFamily="18" charset="0"/>
                <a:ea typeface="+mn-ea"/>
                <a:cs typeface="+mn-cs"/>
              </a:rPr>
              <a:t>Потоков данных между операциями процесса;</a:t>
            </a:r>
          </a:p>
          <a:p>
            <a:pPr lvl="0"/>
            <a:r>
              <a:rPr lang="ru-RU" sz="1200" u="none" strike="noStrike" kern="1200" dirty="0" smtClean="0">
                <a:solidFill>
                  <a:schemeClr val="tx1"/>
                </a:solidFill>
                <a:effectLst/>
                <a:latin typeface="Times New Roman" panose="02020603050405020304" pitchFamily="18" charset="0"/>
                <a:ea typeface="+mn-ea"/>
                <a:cs typeface="+mn-cs"/>
              </a:rPr>
              <a:t>Потоков сообщений между процессами;</a:t>
            </a:r>
          </a:p>
          <a:p>
            <a:pPr lvl="0"/>
            <a:r>
              <a:rPr lang="ru-RU" sz="1200" u="none" strike="noStrike" kern="1200" dirty="0" smtClean="0">
                <a:solidFill>
                  <a:schemeClr val="tx1"/>
                </a:solidFill>
                <a:effectLst/>
                <a:latin typeface="Times New Roman" panose="02020603050405020304" pitchFamily="18" charset="0"/>
                <a:ea typeface="+mn-ea"/>
                <a:cs typeface="+mn-cs"/>
              </a:rPr>
              <a:t>Ассоциации обрабатываемых объектов данных с операциями процесса.</a:t>
            </a:r>
          </a:p>
          <a:p>
            <a:r>
              <a:rPr lang="ru-RU" sz="1200" kern="1200" dirty="0" smtClean="0">
                <a:solidFill>
                  <a:schemeClr val="tx1"/>
                </a:solidFill>
                <a:effectLst/>
                <a:latin typeface="Times New Roman" panose="02020603050405020304" pitchFamily="18" charset="0"/>
                <a:ea typeface="+mn-ea"/>
                <a:cs typeface="+mn-cs"/>
              </a:rPr>
              <a:t>Моделирование осуществляется с помощью визуальных диаграмм, что позволяет участникам быстрее понять логику исполнения.</a:t>
            </a:r>
          </a:p>
          <a:p>
            <a:r>
              <a:rPr lang="ru-RU" sz="1200" kern="1200" dirty="0" smtClean="0">
                <a:solidFill>
                  <a:schemeClr val="tx1"/>
                </a:solidFill>
                <a:effectLst/>
                <a:latin typeface="Times New Roman" panose="02020603050405020304" pitchFamily="18" charset="0"/>
                <a:ea typeface="+mn-ea"/>
                <a:cs typeface="+mn-cs"/>
              </a:rPr>
              <a:t>Нотация </a:t>
            </a:r>
            <a:r>
              <a:rPr lang="en-US" sz="1200" kern="1200" dirty="0" smtClean="0">
                <a:solidFill>
                  <a:schemeClr val="tx1"/>
                </a:solidFill>
                <a:effectLst/>
                <a:latin typeface="Times New Roman" panose="02020603050405020304" pitchFamily="18" charset="0"/>
                <a:ea typeface="+mn-ea"/>
                <a:cs typeface="+mn-cs"/>
              </a:rPr>
              <a:t>BPMN</a:t>
            </a:r>
            <a:r>
              <a:rPr lang="ru-RU" sz="1200" kern="1200" dirty="0" smtClean="0">
                <a:solidFill>
                  <a:schemeClr val="tx1"/>
                </a:solidFill>
                <a:effectLst/>
                <a:latin typeface="Times New Roman" panose="02020603050405020304" pitchFamily="18" charset="0"/>
                <a:ea typeface="+mn-ea"/>
                <a:cs typeface="+mn-cs"/>
              </a:rPr>
              <a:t> не позволяет моделировать другие аспекты модели бизнес-процесса, например:</a:t>
            </a:r>
          </a:p>
          <a:p>
            <a:pPr lvl="0"/>
            <a:r>
              <a:rPr lang="ru-RU" sz="1200" u="none" strike="noStrike" kern="1200" dirty="0" smtClean="0">
                <a:solidFill>
                  <a:schemeClr val="tx1"/>
                </a:solidFill>
                <a:effectLst/>
                <a:latin typeface="Times New Roman" panose="02020603050405020304" pitchFamily="18" charset="0"/>
                <a:ea typeface="+mn-ea"/>
                <a:cs typeface="+mn-cs"/>
              </a:rPr>
              <a:t>Функциональную (структурную) декомпозицию работ;</a:t>
            </a:r>
          </a:p>
          <a:p>
            <a:pPr lvl="0"/>
            <a:r>
              <a:rPr lang="ru-RU" sz="1200" u="none" strike="noStrike" kern="1200" dirty="0" smtClean="0">
                <a:solidFill>
                  <a:schemeClr val="tx1"/>
                </a:solidFill>
                <a:effectLst/>
                <a:latin typeface="Times New Roman" panose="02020603050405020304" pitchFamily="18" charset="0"/>
                <a:ea typeface="+mn-ea"/>
                <a:cs typeface="+mn-cs"/>
              </a:rPr>
              <a:t>Организационную структуру предприятия;</a:t>
            </a:r>
          </a:p>
          <a:p>
            <a:pPr lvl="0"/>
            <a:r>
              <a:rPr lang="ru-RU" sz="1200" u="none" strike="noStrike" kern="1200" dirty="0" smtClean="0">
                <a:solidFill>
                  <a:schemeClr val="tx1"/>
                </a:solidFill>
                <a:effectLst/>
                <a:latin typeface="Times New Roman" panose="02020603050405020304" pitchFamily="18" charset="0"/>
                <a:ea typeface="+mn-ea"/>
                <a:cs typeface="+mn-cs"/>
              </a:rPr>
              <a:t>Модель данных;</a:t>
            </a:r>
          </a:p>
          <a:p>
            <a:pPr lvl="0"/>
            <a:r>
              <a:rPr lang="ru-RU" sz="1200" u="none" strike="noStrike" kern="1200" dirty="0" smtClean="0">
                <a:solidFill>
                  <a:schemeClr val="tx1"/>
                </a:solidFill>
                <a:effectLst/>
                <a:latin typeface="Times New Roman" panose="02020603050405020304" pitchFamily="18" charset="0"/>
                <a:ea typeface="+mn-ea"/>
                <a:cs typeface="+mn-cs"/>
              </a:rPr>
              <a:t>Бизнес правила,</a:t>
            </a:r>
          </a:p>
          <a:p>
            <a:pPr lvl="0"/>
            <a:r>
              <a:rPr lang="ru-RU" sz="1200" u="none" strike="noStrike" kern="1200" dirty="0" smtClean="0">
                <a:solidFill>
                  <a:schemeClr val="tx1"/>
                </a:solidFill>
                <a:effectLst/>
                <a:latin typeface="Times New Roman" panose="02020603050405020304" pitchFamily="18" charset="0"/>
                <a:ea typeface="+mn-ea"/>
                <a:cs typeface="+mn-cs"/>
              </a:rPr>
              <a:t>Бизнес стратегию компании</a:t>
            </a:r>
          </a:p>
          <a:p>
            <a:r>
              <a:rPr lang="ru-RU" sz="1200" kern="1200" dirty="0" smtClean="0">
                <a:solidFill>
                  <a:schemeClr val="tx1"/>
                </a:solidFill>
                <a:effectLst/>
                <a:latin typeface="Times New Roman" panose="02020603050405020304" pitchFamily="18" charset="0"/>
                <a:ea typeface="+mn-ea"/>
                <a:cs typeface="+mn-cs"/>
              </a:rPr>
              <a:t>Поскольку интегрированная модель бизнес-процесса включает не только поведенческую перспективу, но также другие аспекты, описываемые перечисленными моделями, спецификация </a:t>
            </a:r>
            <a:r>
              <a:rPr lang="en-US" sz="1200" kern="1200" dirty="0" smtClean="0">
                <a:solidFill>
                  <a:schemeClr val="tx1"/>
                </a:solidFill>
                <a:effectLst/>
                <a:latin typeface="Times New Roman" panose="02020603050405020304" pitchFamily="18" charset="0"/>
                <a:ea typeface="+mn-ea"/>
                <a:cs typeface="+mn-cs"/>
              </a:rPr>
              <a:t>BPMN</a:t>
            </a:r>
            <a:r>
              <a:rPr lang="ru-RU" sz="1200" kern="1200" dirty="0" smtClean="0">
                <a:solidFill>
                  <a:schemeClr val="tx1"/>
                </a:solidFill>
                <a:effectLst/>
                <a:latin typeface="Times New Roman" panose="02020603050405020304" pitchFamily="18" charset="0"/>
                <a:ea typeface="+mn-ea"/>
                <a:cs typeface="+mn-cs"/>
              </a:rPr>
              <a:t> уделяет повышенное внимание вопросам интеграции моделей. Интеграция осуществляется на уровне метамодели </a:t>
            </a:r>
            <a:r>
              <a:rPr lang="en-US" sz="1200" kern="1200" dirty="0" smtClean="0">
                <a:solidFill>
                  <a:schemeClr val="tx1"/>
                </a:solidFill>
                <a:effectLst/>
                <a:latin typeface="Times New Roman" panose="02020603050405020304" pitchFamily="18" charset="0"/>
                <a:ea typeface="+mn-ea"/>
                <a:cs typeface="+mn-cs"/>
              </a:rPr>
              <a:t>BPMN</a:t>
            </a:r>
            <a:r>
              <a:rPr lang="ru-RU" sz="1200" kern="1200" dirty="0" smtClean="0">
                <a:solidFill>
                  <a:schemeClr val="tx1"/>
                </a:solidFill>
                <a:effectLst/>
                <a:latin typeface="Times New Roman" panose="02020603050405020304" pitchFamily="18" charset="0"/>
                <a:ea typeface="+mn-ea"/>
                <a:cs typeface="+mn-cs"/>
              </a:rPr>
              <a:t>.</a:t>
            </a:r>
          </a:p>
          <a:p>
            <a:pPr lvl="0"/>
            <a:endParaRPr lang="ru-RU" sz="1200" u="none" strike="noStrike" kern="1200" dirty="0" smtClean="0">
              <a:solidFill>
                <a:schemeClr val="tx1"/>
              </a:solidFill>
              <a:effectLst/>
              <a:latin typeface="Times New Roman" panose="02020603050405020304" pitchFamily="18" charset="0"/>
              <a:ea typeface="+mn-ea"/>
              <a:cs typeface="+mn-cs"/>
            </a:endParaRPr>
          </a:p>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8</a:t>
            </a:fld>
            <a:endParaRPr lang="ru-RU" altLang="ru-RU"/>
          </a:p>
        </p:txBody>
      </p:sp>
    </p:spTree>
    <p:extLst>
      <p:ext uri="{BB962C8B-B14F-4D97-AF65-F5344CB8AC3E}">
        <p14:creationId xmlns:p14="http://schemas.microsoft.com/office/powerpoint/2010/main" val="28563348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Times New Roman" panose="02020603050405020304" pitchFamily="18" charset="0"/>
                <a:ea typeface="+mn-ea"/>
                <a:cs typeface="+mn-cs"/>
              </a:rPr>
              <a:t>Начальные события могут быть только обрабатывающими. </a:t>
            </a:r>
          </a:p>
          <a:p>
            <a:r>
              <a:rPr lang="ru-RU" sz="1200" kern="1200" dirty="0" smtClean="0">
                <a:solidFill>
                  <a:schemeClr val="tx1"/>
                </a:solidFill>
                <a:effectLst/>
                <a:latin typeface="Times New Roman" panose="02020603050405020304" pitchFamily="18" charset="0"/>
                <a:ea typeface="+mn-ea"/>
                <a:cs typeface="+mn-cs"/>
              </a:rPr>
              <a:t>Промежуточные события могут быть и обрабатывающими и генерирующими. </a:t>
            </a:r>
          </a:p>
          <a:p>
            <a:r>
              <a:rPr lang="ru-RU" sz="1200" kern="1200" dirty="0" smtClean="0">
                <a:solidFill>
                  <a:schemeClr val="tx1"/>
                </a:solidFill>
                <a:effectLst/>
                <a:latin typeface="Times New Roman" panose="02020603050405020304" pitchFamily="18" charset="0"/>
                <a:ea typeface="+mn-ea"/>
                <a:cs typeface="+mn-cs"/>
              </a:rPr>
              <a:t>Завершающие - только генерирующими.</a:t>
            </a: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45</a:t>
            </a:fld>
            <a:endParaRPr lang="ru-RU" altLang="ru-RU"/>
          </a:p>
        </p:txBody>
      </p:sp>
    </p:spTree>
    <p:extLst>
      <p:ext uri="{BB962C8B-B14F-4D97-AF65-F5344CB8AC3E}">
        <p14:creationId xmlns:p14="http://schemas.microsoft.com/office/powerpoint/2010/main" val="1737802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smtClean="0">
                <a:solidFill>
                  <a:schemeClr val="tx1"/>
                </a:solidFill>
                <a:effectLst/>
                <a:latin typeface="Times New Roman" panose="02020603050405020304" pitchFamily="18" charset="0"/>
                <a:ea typeface="+mn-ea"/>
                <a:cs typeface="+mn-cs"/>
              </a:rPr>
              <a:t>6.2.3. НЕЗАВИСИМЫЕ И ПРИКРЕПЛЕННЫЕ</a:t>
            </a:r>
            <a:endParaRPr lang="ru-RU" sz="1200" kern="1200" dirty="0" smtClean="0">
              <a:solidFill>
                <a:schemeClr val="tx1"/>
              </a:solidFill>
              <a:effectLst/>
              <a:latin typeface="Times New Roman" panose="02020603050405020304" pitchFamily="18" charset="0"/>
              <a:ea typeface="+mn-ea"/>
              <a:cs typeface="+mn-cs"/>
            </a:endParaRPr>
          </a:p>
          <a:p>
            <a:r>
              <a:rPr lang="ru-RU" sz="1200" kern="1200" dirty="0" smtClean="0">
                <a:solidFill>
                  <a:schemeClr val="tx1"/>
                </a:solidFill>
                <a:effectLst/>
                <a:latin typeface="Times New Roman" panose="02020603050405020304" pitchFamily="18" charset="0"/>
                <a:ea typeface="+mn-ea"/>
                <a:cs typeface="+mn-cs"/>
              </a:rPr>
              <a:t> </a:t>
            </a:r>
          </a:p>
          <a:p>
            <a:r>
              <a:rPr lang="ru-RU" sz="1200" kern="1200" dirty="0" smtClean="0">
                <a:solidFill>
                  <a:schemeClr val="tx1"/>
                </a:solidFill>
                <a:effectLst/>
                <a:latin typeface="Times New Roman" panose="02020603050405020304" pitchFamily="18" charset="0"/>
                <a:ea typeface="+mn-ea"/>
                <a:cs typeface="+mn-cs"/>
              </a:rPr>
              <a:t>Промежуточные события можно классифицировать на </a:t>
            </a:r>
            <a:r>
              <a:rPr lang="ru-RU" sz="1200" b="1" i="1" kern="1200" dirty="0" smtClean="0">
                <a:solidFill>
                  <a:schemeClr val="tx1"/>
                </a:solidFill>
                <a:effectLst/>
                <a:latin typeface="Times New Roman" panose="02020603050405020304" pitchFamily="18" charset="0"/>
                <a:ea typeface="+mn-ea"/>
                <a:cs typeface="+mn-cs"/>
              </a:rPr>
              <a:t>независимые</a:t>
            </a:r>
            <a:r>
              <a:rPr lang="ru-RU" sz="1200" kern="1200" dirty="0" smtClean="0">
                <a:solidFill>
                  <a:schemeClr val="tx1"/>
                </a:solidFill>
                <a:effectLst/>
                <a:latin typeface="Times New Roman" panose="02020603050405020304" pitchFamily="18" charset="0"/>
                <a:ea typeface="+mn-ea"/>
                <a:cs typeface="+mn-cs"/>
              </a:rPr>
              <a:t> и </a:t>
            </a:r>
            <a:r>
              <a:rPr lang="ru-RU" sz="1200" b="1" i="1" kern="1200" dirty="0" smtClean="0">
                <a:solidFill>
                  <a:schemeClr val="tx1"/>
                </a:solidFill>
                <a:effectLst/>
                <a:latin typeface="Times New Roman" panose="02020603050405020304" pitchFamily="18" charset="0"/>
                <a:ea typeface="+mn-ea"/>
                <a:cs typeface="+mn-cs"/>
              </a:rPr>
              <a:t>прикрепленные.</a:t>
            </a:r>
            <a:r>
              <a:rPr lang="ru-RU" sz="1200" kern="1200" dirty="0" smtClean="0">
                <a:solidFill>
                  <a:schemeClr val="tx1"/>
                </a:solidFill>
                <a:effectLst/>
                <a:latin typeface="Times New Roman" panose="02020603050405020304" pitchFamily="18" charset="0"/>
                <a:ea typeface="+mn-ea"/>
                <a:cs typeface="+mn-cs"/>
              </a:rPr>
              <a:t> </a:t>
            </a:r>
          </a:p>
          <a:p>
            <a:r>
              <a:rPr lang="ru-RU" sz="1200" b="1" kern="1200" dirty="0" smtClean="0">
                <a:solidFill>
                  <a:schemeClr val="tx1"/>
                </a:solidFill>
                <a:effectLst/>
                <a:latin typeface="Times New Roman" panose="02020603050405020304" pitchFamily="18" charset="0"/>
                <a:ea typeface="+mn-ea"/>
                <a:cs typeface="+mn-cs"/>
              </a:rPr>
              <a:t>Независимые события </a:t>
            </a:r>
            <a:r>
              <a:rPr lang="ru-RU" sz="1200" kern="1200" dirty="0" smtClean="0">
                <a:solidFill>
                  <a:schemeClr val="tx1"/>
                </a:solidFill>
                <a:effectLst/>
                <a:latin typeface="Times New Roman" panose="02020603050405020304" pitchFamily="18" charset="0"/>
                <a:ea typeface="+mn-ea"/>
                <a:cs typeface="+mn-cs"/>
              </a:rPr>
              <a:t>размещаются на схеме как отдельные, элементы, они могут быть генерирующими или обрабатывающими.</a:t>
            </a:r>
          </a:p>
          <a:p>
            <a:r>
              <a:rPr lang="ru-RU" sz="1200" b="1" kern="1200" dirty="0" smtClean="0">
                <a:solidFill>
                  <a:schemeClr val="tx1"/>
                </a:solidFill>
                <a:effectLst/>
                <a:latin typeface="Times New Roman" panose="02020603050405020304" pitchFamily="18" charset="0"/>
                <a:ea typeface="+mn-ea"/>
                <a:cs typeface="+mn-cs"/>
              </a:rPr>
              <a:t>Прикрепленные события </a:t>
            </a:r>
            <a:r>
              <a:rPr lang="ru-RU" sz="1200" kern="1200" dirty="0" smtClean="0">
                <a:solidFill>
                  <a:schemeClr val="tx1"/>
                </a:solidFill>
                <a:effectLst/>
                <a:latin typeface="Times New Roman" panose="02020603050405020304" pitchFamily="18" charset="0"/>
                <a:ea typeface="+mn-ea"/>
                <a:cs typeface="+mn-cs"/>
              </a:rPr>
              <a:t>привязываются к соответствующим операциям или </a:t>
            </a:r>
            <a:r>
              <a:rPr lang="ru-RU" sz="1200" kern="1200" dirty="0" err="1" smtClean="0">
                <a:solidFill>
                  <a:schemeClr val="tx1"/>
                </a:solidFill>
                <a:effectLst/>
                <a:latin typeface="Times New Roman" panose="02020603050405020304" pitchFamily="18" charset="0"/>
                <a:ea typeface="+mn-ea"/>
                <a:cs typeface="+mn-cs"/>
              </a:rPr>
              <a:t>подпроцессам</a:t>
            </a:r>
            <a:r>
              <a:rPr lang="ru-RU" sz="1200" kern="1200" dirty="0" smtClean="0">
                <a:solidFill>
                  <a:schemeClr val="tx1"/>
                </a:solidFill>
                <a:effectLst/>
                <a:latin typeface="Times New Roman" panose="02020603050405020304" pitchFamily="18" charset="0"/>
                <a:ea typeface="+mn-ea"/>
                <a:cs typeface="+mn-cs"/>
              </a:rPr>
              <a:t> и могут влиять на их выполнение, они могут быть только обрабатывающими. </a:t>
            </a:r>
            <a:endParaRPr lang="ru-RU" sz="1200" kern="1200" dirty="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46</a:t>
            </a:fld>
            <a:endParaRPr lang="ru-RU" altLang="ru-RU"/>
          </a:p>
        </p:txBody>
      </p:sp>
    </p:spTree>
    <p:extLst>
      <p:ext uri="{BB962C8B-B14F-4D97-AF65-F5344CB8AC3E}">
        <p14:creationId xmlns:p14="http://schemas.microsoft.com/office/powerpoint/2010/main" val="35842848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b="1" kern="1200" dirty="0" smtClean="0">
                <a:solidFill>
                  <a:schemeClr val="tx1"/>
                </a:solidFill>
                <a:effectLst/>
                <a:latin typeface="Times New Roman" panose="02020603050405020304" pitchFamily="18" charset="0"/>
                <a:ea typeface="+mn-ea"/>
                <a:cs typeface="+mn-cs"/>
              </a:rPr>
              <a:t>Пример </a:t>
            </a:r>
            <a:r>
              <a:rPr lang="ru-RU" sz="1200" kern="1200" dirty="0" smtClean="0">
                <a:solidFill>
                  <a:schemeClr val="tx1"/>
                </a:solidFill>
                <a:effectLst/>
                <a:latin typeface="Times New Roman" panose="02020603050405020304" pitchFamily="18" charset="0"/>
                <a:ea typeface="+mn-ea"/>
                <a:cs typeface="+mn-cs"/>
              </a:rPr>
              <a:t>(см. Рисунок 6-3А) показывает независимые события: отправить сообщение является генерирующим, а ожидать срабатывания таймера является обрабатывающим.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ru-RU" sz="1200" kern="1200" dirty="0" smtClean="0">
              <a:solidFill>
                <a:schemeClr val="tx1"/>
              </a:solidFill>
              <a:effectLst/>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b="1" kern="1200" dirty="0" smtClean="0">
                <a:solidFill>
                  <a:schemeClr val="tx1"/>
                </a:solidFill>
                <a:effectLst/>
                <a:latin typeface="Times New Roman" panose="02020603050405020304" pitchFamily="18" charset="0"/>
                <a:ea typeface="+mn-ea"/>
                <a:cs typeface="+mn-cs"/>
              </a:rPr>
              <a:t>Второй пример </a:t>
            </a:r>
            <a:r>
              <a:rPr lang="ru-RU" sz="1200" kern="1200" dirty="0" smtClean="0">
                <a:solidFill>
                  <a:schemeClr val="tx1"/>
                </a:solidFill>
                <a:effectLst/>
                <a:latin typeface="Times New Roman" panose="02020603050405020304" pitchFamily="18" charset="0"/>
                <a:ea typeface="+mn-ea"/>
                <a:cs typeface="+mn-cs"/>
              </a:rPr>
              <a:t>(см. Рисунок Б) показывает прикрепленное обрабатывающее сообщение.</a:t>
            </a:r>
          </a:p>
          <a:p>
            <a:pPr lvl="0"/>
            <a:endParaRPr lang="ru-RU" sz="1200" kern="1200" dirty="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47</a:t>
            </a:fld>
            <a:endParaRPr lang="ru-RU" altLang="ru-RU"/>
          </a:p>
        </p:txBody>
      </p:sp>
    </p:spTree>
    <p:extLst>
      <p:ext uri="{BB962C8B-B14F-4D97-AF65-F5344CB8AC3E}">
        <p14:creationId xmlns:p14="http://schemas.microsoft.com/office/powerpoint/2010/main" val="31328828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u="none" strike="noStrike" kern="1200" dirty="0" smtClean="0">
                <a:solidFill>
                  <a:schemeClr val="tx1"/>
                </a:solidFill>
                <a:effectLst/>
                <a:latin typeface="Times New Roman" panose="02020603050405020304" pitchFamily="18" charset="0"/>
                <a:ea typeface="+mn-ea"/>
                <a:cs typeface="+mn-cs"/>
              </a:rPr>
              <a:t>6.2.4. ПРЕРЫВАЮЩИЕ И НЕПРЕРЫВАЮЩИЕ</a:t>
            </a:r>
            <a:endParaRPr lang="ru-RU" sz="1200" kern="1200" dirty="0" smtClean="0">
              <a:solidFill>
                <a:schemeClr val="tx1"/>
              </a:solidFill>
              <a:effectLst/>
              <a:latin typeface="Times New Roman" panose="02020603050405020304" pitchFamily="18" charset="0"/>
              <a:ea typeface="+mn-ea"/>
              <a:cs typeface="+mn-cs"/>
            </a:endParaRPr>
          </a:p>
          <a:p>
            <a:r>
              <a:rPr lang="ru-RU" sz="1200" kern="1200" dirty="0" smtClean="0">
                <a:solidFill>
                  <a:schemeClr val="tx1"/>
                </a:solidFill>
                <a:effectLst/>
                <a:latin typeface="Times New Roman" panose="02020603050405020304" pitchFamily="18" charset="0"/>
                <a:ea typeface="+mn-ea"/>
                <a:cs typeface="+mn-cs"/>
              </a:rPr>
              <a:t> </a:t>
            </a:r>
          </a:p>
          <a:p>
            <a:r>
              <a:rPr lang="ru-RU" sz="1200" kern="1200" dirty="0" smtClean="0">
                <a:solidFill>
                  <a:schemeClr val="tx1"/>
                </a:solidFill>
                <a:effectLst/>
                <a:latin typeface="Times New Roman" panose="02020603050405020304" pitchFamily="18" charset="0"/>
                <a:ea typeface="+mn-ea"/>
                <a:cs typeface="+mn-cs"/>
              </a:rPr>
              <a:t>Обрабатывающие прикрепленные события можно классифицировать на </a:t>
            </a:r>
            <a:r>
              <a:rPr lang="ru-RU" sz="1200" i="1" kern="1200" dirty="0" smtClean="0">
                <a:solidFill>
                  <a:schemeClr val="tx1"/>
                </a:solidFill>
                <a:effectLst/>
                <a:latin typeface="Times New Roman" panose="02020603050405020304" pitchFamily="18" charset="0"/>
                <a:ea typeface="+mn-ea"/>
                <a:cs typeface="+mn-cs"/>
              </a:rPr>
              <a:t>прерывающие</a:t>
            </a:r>
            <a:r>
              <a:rPr lang="ru-RU" sz="1200" kern="1200" dirty="0" smtClean="0">
                <a:solidFill>
                  <a:schemeClr val="tx1"/>
                </a:solidFill>
                <a:effectLst/>
                <a:latin typeface="Times New Roman" panose="02020603050405020304" pitchFamily="18" charset="0"/>
                <a:ea typeface="+mn-ea"/>
                <a:cs typeface="+mn-cs"/>
              </a:rPr>
              <a:t> и </a:t>
            </a:r>
            <a:r>
              <a:rPr lang="ru-RU" sz="1200" i="1" kern="1200" dirty="0" err="1" smtClean="0">
                <a:solidFill>
                  <a:schemeClr val="tx1"/>
                </a:solidFill>
                <a:effectLst/>
                <a:latin typeface="Times New Roman" panose="02020603050405020304" pitchFamily="18" charset="0"/>
                <a:ea typeface="+mn-ea"/>
                <a:cs typeface="+mn-cs"/>
              </a:rPr>
              <a:t>непрерывающие</a:t>
            </a:r>
            <a:r>
              <a:rPr lang="ru-RU" sz="1200" kern="1200" dirty="0" smtClean="0">
                <a:solidFill>
                  <a:schemeClr val="tx1"/>
                </a:solidFill>
                <a:effectLst/>
                <a:latin typeface="Times New Roman" panose="02020603050405020304" pitchFamily="18" charset="0"/>
                <a:ea typeface="+mn-ea"/>
                <a:cs typeface="+mn-cs"/>
              </a:rPr>
              <a:t>. </a:t>
            </a:r>
          </a:p>
          <a:p>
            <a:r>
              <a:rPr lang="ru-RU" sz="1200" b="1" kern="1200" dirty="0" smtClean="0">
                <a:solidFill>
                  <a:schemeClr val="tx1"/>
                </a:solidFill>
                <a:effectLst/>
                <a:latin typeface="Times New Roman" panose="02020603050405020304" pitchFamily="18" charset="0"/>
                <a:ea typeface="+mn-ea"/>
                <a:cs typeface="+mn-cs"/>
              </a:rPr>
              <a:t>Прерывающее событие </a:t>
            </a:r>
            <a:r>
              <a:rPr lang="ru-RU" sz="1200" kern="1200" dirty="0" smtClean="0">
                <a:solidFill>
                  <a:schemeClr val="tx1"/>
                </a:solidFill>
                <a:effectLst/>
                <a:latin typeface="Times New Roman" panose="02020603050405020304" pitchFamily="18" charset="0"/>
                <a:ea typeface="+mn-ea"/>
                <a:cs typeface="+mn-cs"/>
              </a:rPr>
              <a:t>приостанавливает выполнение операции (в том числе </a:t>
            </a:r>
            <a:r>
              <a:rPr lang="ru-RU" sz="1200" kern="1200" dirty="0" err="1" smtClean="0">
                <a:solidFill>
                  <a:schemeClr val="tx1"/>
                </a:solidFill>
                <a:effectLst/>
                <a:latin typeface="Times New Roman" panose="02020603050405020304" pitchFamily="18" charset="0"/>
                <a:ea typeface="+mn-ea"/>
                <a:cs typeface="+mn-cs"/>
              </a:rPr>
              <a:t>подпроцесса</a:t>
            </a:r>
            <a:r>
              <a:rPr lang="ru-RU" sz="1200" kern="1200" dirty="0" smtClean="0">
                <a:solidFill>
                  <a:schemeClr val="tx1"/>
                </a:solidFill>
                <a:effectLst/>
                <a:latin typeface="Times New Roman" panose="02020603050405020304" pitchFamily="18" charset="0"/>
                <a:ea typeface="+mn-ea"/>
                <a:cs typeface="+mn-cs"/>
              </a:rPr>
              <a:t>), к которой оно прикреплено. В некоторых случаях, прерывающие события могут завершать выполнение одного или нескольких потоков или даже всего экземпляра процесса в целом. </a:t>
            </a:r>
          </a:p>
          <a:p>
            <a:r>
              <a:rPr lang="ru-RU" sz="1200" b="1" kern="1200" dirty="0" err="1" smtClean="0">
                <a:solidFill>
                  <a:schemeClr val="tx1"/>
                </a:solidFill>
                <a:effectLst/>
                <a:latin typeface="Times New Roman" panose="02020603050405020304" pitchFamily="18" charset="0"/>
                <a:ea typeface="+mn-ea"/>
                <a:cs typeface="+mn-cs"/>
              </a:rPr>
              <a:t>Непрерывающие</a:t>
            </a:r>
            <a:r>
              <a:rPr lang="ru-RU" sz="1200" b="1" kern="1200" dirty="0" smtClean="0">
                <a:solidFill>
                  <a:schemeClr val="tx1"/>
                </a:solidFill>
                <a:effectLst/>
                <a:latin typeface="Times New Roman" panose="02020603050405020304" pitchFamily="18" charset="0"/>
                <a:ea typeface="+mn-ea"/>
                <a:cs typeface="+mn-cs"/>
              </a:rPr>
              <a:t> событие</a:t>
            </a:r>
            <a:r>
              <a:rPr lang="ru-RU" sz="1200" kern="1200" dirty="0" smtClean="0">
                <a:solidFill>
                  <a:schemeClr val="tx1"/>
                </a:solidFill>
                <a:effectLst/>
                <a:latin typeface="Times New Roman" panose="02020603050405020304" pitchFamily="18" charset="0"/>
                <a:ea typeface="+mn-ea"/>
                <a:cs typeface="+mn-cs"/>
              </a:rPr>
              <a:t>, напротив, никак не влияет на выполнение операции или процесса не оказывает, однако, создает дополнительный поток управления внутри процесса. </a:t>
            </a:r>
          </a:p>
          <a:p>
            <a:endParaRPr lang="ru-RU" sz="1200" kern="1200" dirty="0" smtClean="0">
              <a:solidFill>
                <a:schemeClr val="tx1"/>
              </a:solidFill>
              <a:effectLst/>
              <a:latin typeface="Times New Roman" panose="02020603050405020304" pitchFamily="18" charset="0"/>
              <a:ea typeface="+mn-ea"/>
              <a:cs typeface="+mn-cs"/>
            </a:endParaRPr>
          </a:p>
          <a:p>
            <a:r>
              <a:rPr lang="ru-RU" sz="1200" kern="1200" dirty="0" smtClean="0">
                <a:solidFill>
                  <a:schemeClr val="tx1"/>
                </a:solidFill>
                <a:effectLst/>
                <a:latin typeface="Times New Roman" panose="02020603050405020304" pitchFamily="18" charset="0"/>
                <a:ea typeface="+mn-ea"/>
                <a:cs typeface="+mn-cs"/>
              </a:rPr>
              <a:t>У прерывающих событий контур выполнен </a:t>
            </a:r>
            <a:r>
              <a:rPr lang="ru-RU" sz="1200" i="1" kern="1200" dirty="0" smtClean="0">
                <a:solidFill>
                  <a:schemeClr val="tx1"/>
                </a:solidFill>
                <a:effectLst/>
                <a:latin typeface="Times New Roman" panose="02020603050405020304" pitchFamily="18" charset="0"/>
                <a:ea typeface="+mn-ea"/>
                <a:cs typeface="+mn-cs"/>
              </a:rPr>
              <a:t>сплошной линией</a:t>
            </a:r>
            <a:r>
              <a:rPr lang="ru-RU" sz="1200" kern="1200" dirty="0" smtClean="0">
                <a:solidFill>
                  <a:schemeClr val="tx1"/>
                </a:solidFill>
                <a:effectLst/>
                <a:latin typeface="Times New Roman" panose="02020603050405020304" pitchFamily="18" charset="0"/>
                <a:ea typeface="+mn-ea"/>
                <a:cs typeface="+mn-cs"/>
              </a:rPr>
              <a:t>, а у </a:t>
            </a:r>
            <a:r>
              <a:rPr lang="ru-RU" sz="1200" kern="1200" dirty="0" err="1" smtClean="0">
                <a:solidFill>
                  <a:schemeClr val="tx1"/>
                </a:solidFill>
                <a:effectLst/>
                <a:latin typeface="Times New Roman" panose="02020603050405020304" pitchFamily="18" charset="0"/>
                <a:ea typeface="+mn-ea"/>
                <a:cs typeface="+mn-cs"/>
              </a:rPr>
              <a:t>непрерывающих</a:t>
            </a:r>
            <a:r>
              <a:rPr lang="ru-RU" sz="1200" kern="1200" dirty="0" smtClean="0">
                <a:solidFill>
                  <a:schemeClr val="tx1"/>
                </a:solidFill>
                <a:effectLst/>
                <a:latin typeface="Times New Roman" panose="02020603050405020304" pitchFamily="18" charset="0"/>
                <a:ea typeface="+mn-ea"/>
                <a:cs typeface="+mn-cs"/>
              </a:rPr>
              <a:t> – </a:t>
            </a:r>
            <a:r>
              <a:rPr lang="ru-RU" sz="1200" i="1" kern="1200" dirty="0" smtClean="0">
                <a:solidFill>
                  <a:schemeClr val="tx1"/>
                </a:solidFill>
                <a:effectLst/>
                <a:latin typeface="Times New Roman" panose="02020603050405020304" pitchFamily="18" charset="0"/>
                <a:ea typeface="+mn-ea"/>
                <a:cs typeface="+mn-cs"/>
              </a:rPr>
              <a:t>пунктирной</a:t>
            </a:r>
            <a:r>
              <a:rPr lang="ru-RU" sz="1200" kern="1200" dirty="0" smtClean="0">
                <a:solidFill>
                  <a:schemeClr val="tx1"/>
                </a:solidFill>
                <a:effectLst/>
                <a:latin typeface="Times New Roman" panose="02020603050405020304" pitchFamily="18" charset="0"/>
                <a:ea typeface="+mn-ea"/>
                <a:cs typeface="+mn-cs"/>
              </a:rPr>
              <a:t>.</a:t>
            </a:r>
          </a:p>
          <a:p>
            <a:pPr lvl="0"/>
            <a:endParaRPr lang="ru-RU" sz="1200" kern="1200" dirty="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48</a:t>
            </a:fld>
            <a:endParaRPr lang="ru-RU" altLang="ru-RU"/>
          </a:p>
        </p:txBody>
      </p:sp>
    </p:spTree>
    <p:extLst>
      <p:ext uri="{BB962C8B-B14F-4D97-AF65-F5344CB8AC3E}">
        <p14:creationId xmlns:p14="http://schemas.microsoft.com/office/powerpoint/2010/main" val="18229775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lvl="0"/>
            <a:r>
              <a:rPr lang="ru-RU" sz="1200" b="1" kern="1200" dirty="0" smtClean="0">
                <a:solidFill>
                  <a:schemeClr val="tx1"/>
                </a:solidFill>
                <a:effectLst/>
                <a:latin typeface="Times New Roman" panose="02020603050405020304" pitchFamily="18" charset="0"/>
                <a:ea typeface="+mn-ea"/>
                <a:cs typeface="+mn-cs"/>
              </a:rPr>
              <a:t>Пример </a:t>
            </a:r>
            <a:r>
              <a:rPr lang="ru-RU" sz="1200" kern="1200" dirty="0" smtClean="0">
                <a:solidFill>
                  <a:schemeClr val="tx1"/>
                </a:solidFill>
                <a:effectLst/>
                <a:latin typeface="Times New Roman" panose="02020603050405020304" pitchFamily="18" charset="0"/>
                <a:ea typeface="+mn-ea"/>
                <a:cs typeface="+mn-cs"/>
              </a:rPr>
              <a:t>(см. Рисунок 6-4А) иллюстрирует ситуацию, когда истекло нормативное время, отведенное на исполнение задания, срабатывает таймер, задание отправляется руководителю, который либо выполняет его сам, либо назначает другого исполнителя. При этом операция А прерывается, результаты работы, если они были, будут утеряны. </a:t>
            </a:r>
          </a:p>
          <a:p>
            <a:pPr lvl="0"/>
            <a:r>
              <a:rPr lang="ru-RU" sz="1200" b="1" kern="1200" dirty="0" smtClean="0">
                <a:solidFill>
                  <a:schemeClr val="tx1"/>
                </a:solidFill>
                <a:effectLst/>
                <a:latin typeface="Times New Roman" panose="02020603050405020304" pitchFamily="18" charset="0"/>
                <a:ea typeface="+mn-ea"/>
                <a:cs typeface="+mn-cs"/>
              </a:rPr>
              <a:t>Второй пример </a:t>
            </a:r>
            <a:r>
              <a:rPr lang="ru-RU" sz="1200" kern="1200" dirty="0" smtClean="0">
                <a:solidFill>
                  <a:schemeClr val="tx1"/>
                </a:solidFill>
                <a:effectLst/>
                <a:latin typeface="Times New Roman" panose="02020603050405020304" pitchFamily="18" charset="0"/>
                <a:ea typeface="+mn-ea"/>
                <a:cs typeface="+mn-cs"/>
              </a:rPr>
              <a:t>(см. Рисунок Б) показывает </a:t>
            </a:r>
            <a:r>
              <a:rPr lang="ru-RU" sz="1200" kern="1200" dirty="0" err="1" smtClean="0">
                <a:solidFill>
                  <a:schemeClr val="tx1"/>
                </a:solidFill>
                <a:effectLst/>
                <a:latin typeface="Times New Roman" panose="02020603050405020304" pitchFamily="18" charset="0"/>
                <a:ea typeface="+mn-ea"/>
                <a:cs typeface="+mn-cs"/>
              </a:rPr>
              <a:t>непрерывающее</a:t>
            </a:r>
            <a:r>
              <a:rPr lang="ru-RU" sz="1200" kern="1200" dirty="0" smtClean="0">
                <a:solidFill>
                  <a:schemeClr val="tx1"/>
                </a:solidFill>
                <a:effectLst/>
                <a:latin typeface="Times New Roman" panose="02020603050405020304" pitchFamily="18" charset="0"/>
                <a:ea typeface="+mn-ea"/>
                <a:cs typeface="+mn-cs"/>
              </a:rPr>
              <a:t> событие. Исполнение операции А не останавливается, руководителю отправляется оповещение, он может позвонить исполнителю и попросить его ускорить работу.</a:t>
            </a:r>
            <a:endParaRPr lang="ru-RU" sz="1200" kern="1200" dirty="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49</a:t>
            </a:fld>
            <a:endParaRPr lang="ru-RU" altLang="ru-RU"/>
          </a:p>
        </p:txBody>
      </p:sp>
    </p:spTree>
    <p:extLst>
      <p:ext uri="{BB962C8B-B14F-4D97-AF65-F5344CB8AC3E}">
        <p14:creationId xmlns:p14="http://schemas.microsoft.com/office/powerpoint/2010/main" val="32496456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u="none" strike="noStrike" kern="1200" dirty="0" smtClean="0">
                <a:solidFill>
                  <a:schemeClr val="tx1"/>
                </a:solidFill>
                <a:effectLst/>
                <a:latin typeface="Times New Roman" panose="02020603050405020304" pitchFamily="18" charset="0"/>
                <a:ea typeface="+mn-ea"/>
                <a:cs typeface="+mn-cs"/>
              </a:rPr>
              <a:t>6.3. СОБЫТИЯ И ДАННЫЕ</a:t>
            </a:r>
            <a:endParaRPr lang="ru-RU" sz="1200" b="1" kern="1200" dirty="0" smtClean="0">
              <a:solidFill>
                <a:schemeClr val="tx1"/>
              </a:solidFill>
              <a:effectLst/>
              <a:latin typeface="Times New Roman" panose="02020603050405020304" pitchFamily="18" charset="0"/>
              <a:ea typeface="+mn-ea"/>
              <a:cs typeface="+mn-cs"/>
            </a:endParaRPr>
          </a:p>
          <a:p>
            <a:r>
              <a:rPr lang="ru-RU" sz="1200" kern="1200" dirty="0" smtClean="0">
                <a:solidFill>
                  <a:schemeClr val="tx1"/>
                </a:solidFill>
                <a:effectLst/>
                <a:latin typeface="Times New Roman" panose="02020603050405020304" pitchFamily="18" charset="0"/>
                <a:ea typeface="+mn-ea"/>
                <a:cs typeface="+mn-cs"/>
              </a:rPr>
              <a:t>Следующие типы событий могут нести полезную информационную нагрузку: Сообщение, Эскалация, Сигнал, Ошибка, Составное. Что бы указать необходимую полезную нагрузку, следует использовать механизм ассоциации данных. Когда поток достигает генерирующего события, происходит отображение входящего информационного потока на внутренние аргументы элемента событие. Это отображение можно указать с помощью ассоциации данных. Затем, внутренние аргументы используются, что бы создать полезную информационную нагрузку, генерируемую сообщением. </a:t>
            </a:r>
          </a:p>
          <a:p>
            <a:r>
              <a:rPr lang="ru-RU" sz="1200" b="1" kern="1200" dirty="0" smtClean="0">
                <a:solidFill>
                  <a:schemeClr val="tx1"/>
                </a:solidFill>
                <a:effectLst/>
                <a:latin typeface="Times New Roman" panose="02020603050405020304" pitchFamily="18" charset="0"/>
                <a:ea typeface="+mn-ea"/>
                <a:cs typeface="+mn-cs"/>
              </a:rPr>
              <a:t>Пример</a:t>
            </a:r>
            <a:r>
              <a:rPr lang="ru-RU" sz="1200" kern="1200" dirty="0" smtClean="0">
                <a:solidFill>
                  <a:schemeClr val="tx1"/>
                </a:solidFill>
                <a:effectLst/>
                <a:latin typeface="Times New Roman" panose="02020603050405020304" pitchFamily="18" charset="0"/>
                <a:ea typeface="+mn-ea"/>
                <a:cs typeface="+mn-cs"/>
              </a:rPr>
              <a:t> (см. Рисунок 6-5) иллюстрирует ассоциацию данных при отправке сигнала. Если ассоциация отсутствует, то отправляется пустое сообщение, не содержащее полезной нагрузки.</a:t>
            </a:r>
          </a:p>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kern="1200" dirty="0" smtClean="0">
                <a:solidFill>
                  <a:schemeClr val="tx1"/>
                </a:solidFill>
                <a:effectLst/>
                <a:latin typeface="Times New Roman" panose="02020603050405020304" pitchFamily="18" charset="0"/>
                <a:ea typeface="+mn-ea"/>
                <a:cs typeface="+mn-cs"/>
              </a:rPr>
              <a:t>Аналогично, но в обратном порядке осуществляется перенос данных из принятого оповещения обратно в процесс.</a:t>
            </a:r>
          </a:p>
          <a:p>
            <a:endParaRPr lang="ru-RU" sz="1200" kern="1200" dirty="0" smtClean="0">
              <a:solidFill>
                <a:schemeClr val="tx1"/>
              </a:solidFill>
              <a:effectLst/>
              <a:latin typeface="Times New Roman" panose="02020603050405020304" pitchFamily="18" charset="0"/>
              <a:ea typeface="+mn-ea"/>
              <a:cs typeface="+mn-cs"/>
            </a:endParaRPr>
          </a:p>
          <a:p>
            <a:pPr lvl="0"/>
            <a:endParaRPr lang="ru-RU" sz="1200" kern="1200" dirty="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50</a:t>
            </a:fld>
            <a:endParaRPr lang="ru-RU" altLang="ru-RU"/>
          </a:p>
        </p:txBody>
      </p:sp>
    </p:spTree>
    <p:extLst>
      <p:ext uri="{BB962C8B-B14F-4D97-AF65-F5344CB8AC3E}">
        <p14:creationId xmlns:p14="http://schemas.microsoft.com/office/powerpoint/2010/main" val="4125803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51</a:t>
            </a:fld>
            <a:endParaRPr lang="ru-RU" altLang="ru-RU"/>
          </a:p>
        </p:txBody>
      </p:sp>
    </p:spTree>
    <p:extLst>
      <p:ext uri="{BB962C8B-B14F-4D97-AF65-F5344CB8AC3E}">
        <p14:creationId xmlns:p14="http://schemas.microsoft.com/office/powerpoint/2010/main" val="14013339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lvl="0"/>
            <a:r>
              <a:rPr lang="ru-RU" sz="1200" b="1" i="0" u="none" strike="noStrike" kern="1200" dirty="0" smtClean="0">
                <a:solidFill>
                  <a:schemeClr val="tx1"/>
                </a:solidFill>
                <a:effectLst/>
                <a:latin typeface="Times New Roman" panose="02020603050405020304" pitchFamily="18" charset="0"/>
                <a:ea typeface="+mn-ea"/>
                <a:cs typeface="+mn-cs"/>
              </a:rPr>
              <a:t>СОЕДИНИТЕЛЬНЫЕ ЭЛЕМЕНТЫ</a:t>
            </a:r>
            <a:endParaRPr lang="ru-RU" sz="1200" u="none" strike="noStrike" kern="1200" dirty="0" smtClean="0">
              <a:solidFill>
                <a:schemeClr val="tx1"/>
              </a:solidFill>
              <a:effectLst/>
              <a:latin typeface="Times New Roman" panose="02020603050405020304" pitchFamily="18" charset="0"/>
              <a:ea typeface="+mn-ea"/>
              <a:cs typeface="+mn-cs"/>
            </a:endParaRPr>
          </a:p>
          <a:p>
            <a:r>
              <a:rPr lang="ru-RU" sz="1200" b="1" kern="1200" dirty="0" smtClean="0">
                <a:solidFill>
                  <a:schemeClr val="tx1"/>
                </a:solidFill>
                <a:effectLst/>
                <a:latin typeface="Times New Roman" panose="02020603050405020304" pitchFamily="18" charset="0"/>
                <a:ea typeface="+mn-ea"/>
                <a:cs typeface="+mn-cs"/>
              </a:rPr>
              <a:t> </a:t>
            </a:r>
            <a:endParaRPr lang="ru-RU" sz="1200" kern="1200" dirty="0" smtClean="0">
              <a:solidFill>
                <a:schemeClr val="tx1"/>
              </a:solidFill>
              <a:effectLst/>
              <a:latin typeface="Times New Roman" panose="02020603050405020304" pitchFamily="18" charset="0"/>
              <a:ea typeface="+mn-ea"/>
              <a:cs typeface="+mn-cs"/>
            </a:endParaRPr>
          </a:p>
          <a:p>
            <a:r>
              <a:rPr lang="ru-RU" sz="1200" b="1" kern="1200" dirty="0" smtClean="0">
                <a:solidFill>
                  <a:schemeClr val="tx1"/>
                </a:solidFill>
                <a:effectLst/>
                <a:latin typeface="Times New Roman" panose="02020603050405020304" pitchFamily="18" charset="0"/>
                <a:ea typeface="+mn-ea"/>
                <a:cs typeface="+mn-cs"/>
              </a:rPr>
              <a:t>Соединительные элементы </a:t>
            </a:r>
            <a:r>
              <a:rPr lang="ru-RU" sz="1200" kern="1200" dirty="0" smtClean="0">
                <a:solidFill>
                  <a:schemeClr val="tx1"/>
                </a:solidFill>
                <a:effectLst/>
                <a:latin typeface="Times New Roman" panose="02020603050405020304" pitchFamily="18" charset="0"/>
                <a:ea typeface="+mn-ea"/>
                <a:cs typeface="+mn-cs"/>
              </a:rPr>
              <a:t>предназначены для связывания остальных элементов нотации. Они включают: потоки управления (см. п. 4), ассоциации, потоки сообщений (см. п. 6.5.1).</a:t>
            </a:r>
          </a:p>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52</a:t>
            </a:fld>
            <a:endParaRPr lang="ru-RU" altLang="ru-RU"/>
          </a:p>
        </p:txBody>
      </p:sp>
    </p:spTree>
    <p:extLst>
      <p:ext uri="{BB962C8B-B14F-4D97-AF65-F5344CB8AC3E}">
        <p14:creationId xmlns:p14="http://schemas.microsoft.com/office/powerpoint/2010/main" val="11303449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sz="1200" kern="1200" dirty="0" smtClean="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53</a:t>
            </a:fld>
            <a:endParaRPr lang="ru-RU" altLang="ru-RU"/>
          </a:p>
        </p:txBody>
      </p:sp>
    </p:spTree>
    <p:extLst>
      <p:ext uri="{BB962C8B-B14F-4D97-AF65-F5344CB8AC3E}">
        <p14:creationId xmlns:p14="http://schemas.microsoft.com/office/powerpoint/2010/main" val="10982354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smtClean="0">
                <a:solidFill>
                  <a:schemeClr val="tx1"/>
                </a:solidFill>
                <a:effectLst/>
                <a:latin typeface="Times New Roman" panose="02020603050405020304" pitchFamily="18" charset="0"/>
                <a:ea typeface="+mn-ea"/>
                <a:cs typeface="+mn-cs"/>
              </a:rPr>
              <a:t>Потоки управления </a:t>
            </a:r>
            <a:r>
              <a:rPr lang="ru-RU" sz="1200" kern="1200" dirty="0" smtClean="0">
                <a:solidFill>
                  <a:schemeClr val="tx1"/>
                </a:solidFill>
                <a:effectLst/>
                <a:latin typeface="Times New Roman" panose="02020603050405020304" pitchFamily="18" charset="0"/>
                <a:ea typeface="+mn-ea"/>
                <a:cs typeface="+mn-cs"/>
              </a:rPr>
              <a:t>связывают отдельные </a:t>
            </a:r>
            <a:r>
              <a:rPr lang="ru-RU" sz="1200" i="1" kern="1200" dirty="0" smtClean="0">
                <a:solidFill>
                  <a:schemeClr val="tx1"/>
                </a:solidFill>
                <a:effectLst/>
                <a:latin typeface="Times New Roman" panose="02020603050405020304" pitchFamily="18" charset="0"/>
                <a:ea typeface="+mn-ea"/>
                <a:cs typeface="+mn-cs"/>
              </a:rPr>
              <a:t>операции, логические операторы</a:t>
            </a:r>
            <a:r>
              <a:rPr lang="ru-RU" sz="1200" kern="1200" dirty="0" smtClean="0">
                <a:solidFill>
                  <a:schemeClr val="tx1"/>
                </a:solidFill>
                <a:effectLst/>
                <a:latin typeface="Times New Roman" panose="02020603050405020304" pitchFamily="18" charset="0"/>
                <a:ea typeface="+mn-ea"/>
                <a:cs typeface="+mn-cs"/>
              </a:rPr>
              <a:t> и </a:t>
            </a:r>
            <a:r>
              <a:rPr lang="ru-RU" sz="1200" i="1" kern="1200" dirty="0" smtClean="0">
                <a:solidFill>
                  <a:schemeClr val="tx1"/>
                </a:solidFill>
                <a:effectLst/>
                <a:latin typeface="Times New Roman" panose="02020603050405020304" pitchFamily="18" charset="0"/>
                <a:ea typeface="+mn-ea"/>
                <a:cs typeface="+mn-cs"/>
              </a:rPr>
              <a:t>события</a:t>
            </a:r>
            <a:r>
              <a:rPr lang="ru-RU" sz="1200" kern="1200" dirty="0" smtClean="0">
                <a:solidFill>
                  <a:schemeClr val="tx1"/>
                </a:solidFill>
                <a:effectLst/>
                <a:latin typeface="Times New Roman" panose="02020603050405020304" pitchFamily="18" charset="0"/>
                <a:ea typeface="+mn-ea"/>
                <a:cs typeface="+mn-cs"/>
              </a:rPr>
              <a:t> в логическую цепочку и устанавливают порядок их выполнения.</a:t>
            </a: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54</a:t>
            </a:fld>
            <a:endParaRPr lang="ru-RU" altLang="ru-RU"/>
          </a:p>
        </p:txBody>
      </p:sp>
    </p:spTree>
    <p:extLst>
      <p:ext uri="{BB962C8B-B14F-4D97-AF65-F5344CB8AC3E}">
        <p14:creationId xmlns:p14="http://schemas.microsoft.com/office/powerpoint/2010/main" val="3656872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Times New Roman" panose="02020603050405020304" pitchFamily="18" charset="0"/>
                <a:ea typeface="+mn-ea"/>
                <a:cs typeface="+mn-cs"/>
              </a:rPr>
              <a:t>В нотации </a:t>
            </a:r>
            <a:r>
              <a:rPr lang="en-US" sz="1200" kern="1200" dirty="0" smtClean="0">
                <a:solidFill>
                  <a:schemeClr val="tx1"/>
                </a:solidFill>
                <a:effectLst/>
                <a:latin typeface="Times New Roman" panose="02020603050405020304" pitchFamily="18" charset="0"/>
                <a:ea typeface="+mn-ea"/>
                <a:cs typeface="+mn-cs"/>
              </a:rPr>
              <a:t>BPMN</a:t>
            </a:r>
            <a:r>
              <a:rPr lang="ru-RU" sz="1200" kern="1200" dirty="0" smtClean="0">
                <a:solidFill>
                  <a:schemeClr val="tx1"/>
                </a:solidFill>
                <a:effectLst/>
                <a:latin typeface="Times New Roman" panose="02020603050405020304" pitchFamily="18" charset="0"/>
                <a:ea typeface="+mn-ea"/>
                <a:cs typeface="+mn-cs"/>
              </a:rPr>
              <a:t> 2.0 можно выделить пять основных категорий графических элементов, которые используются для создания схем оркестровки бизнес-процессов (см. Рисунок 2-2):</a:t>
            </a:r>
          </a:p>
          <a:p>
            <a:pPr lvl="0"/>
            <a:r>
              <a:rPr lang="ru-RU" sz="1200" u="none" strike="noStrike" kern="1200" dirty="0" smtClean="0">
                <a:solidFill>
                  <a:schemeClr val="tx1"/>
                </a:solidFill>
                <a:effectLst/>
                <a:latin typeface="Times New Roman" panose="02020603050405020304" pitchFamily="18" charset="0"/>
                <a:ea typeface="+mn-ea"/>
                <a:cs typeface="+mn-cs"/>
              </a:rPr>
              <a:t>Элементы управления;</a:t>
            </a:r>
          </a:p>
          <a:p>
            <a:pPr lvl="0"/>
            <a:r>
              <a:rPr lang="ru-RU" sz="1200" u="none" strike="noStrike" kern="1200" dirty="0" smtClean="0">
                <a:solidFill>
                  <a:schemeClr val="tx1"/>
                </a:solidFill>
                <a:effectLst/>
                <a:latin typeface="Times New Roman" panose="02020603050405020304" pitchFamily="18" charset="0"/>
                <a:ea typeface="+mn-ea"/>
                <a:cs typeface="+mn-cs"/>
              </a:rPr>
              <a:t>Соединительные элементы;</a:t>
            </a:r>
          </a:p>
          <a:p>
            <a:pPr lvl="0"/>
            <a:r>
              <a:rPr lang="ru-RU" sz="1200" u="none" strike="noStrike" kern="1200" dirty="0" smtClean="0">
                <a:solidFill>
                  <a:schemeClr val="tx1"/>
                </a:solidFill>
                <a:effectLst/>
                <a:latin typeface="Times New Roman" panose="02020603050405020304" pitchFamily="18" charset="0"/>
                <a:ea typeface="+mn-ea"/>
                <a:cs typeface="+mn-cs"/>
              </a:rPr>
              <a:t>Артефакты;</a:t>
            </a:r>
          </a:p>
          <a:p>
            <a:pPr lvl="0"/>
            <a:r>
              <a:rPr lang="ru-RU" sz="1200" u="none" strike="noStrike" kern="1200" dirty="0" smtClean="0">
                <a:solidFill>
                  <a:schemeClr val="tx1"/>
                </a:solidFill>
                <a:effectLst/>
                <a:latin typeface="Times New Roman" panose="02020603050405020304" pitchFamily="18" charset="0"/>
                <a:ea typeface="+mn-ea"/>
                <a:cs typeface="+mn-cs"/>
              </a:rPr>
              <a:t>Данные.</a:t>
            </a:r>
          </a:p>
          <a:p>
            <a:pPr lvl="0"/>
            <a:r>
              <a:rPr lang="ru-RU" sz="1200" u="none" strike="noStrike" kern="1200" dirty="0" smtClean="0">
                <a:solidFill>
                  <a:schemeClr val="tx1"/>
                </a:solidFill>
                <a:effectLst/>
                <a:latin typeface="Times New Roman" panose="02020603050405020304" pitchFamily="18" charset="0"/>
                <a:ea typeface="+mn-ea"/>
                <a:cs typeface="+mn-cs"/>
              </a:rPr>
              <a:t>Зоны ответственности;</a:t>
            </a:r>
          </a:p>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9</a:t>
            </a:fld>
            <a:endParaRPr lang="ru-RU" altLang="ru-RU"/>
          </a:p>
        </p:txBody>
      </p:sp>
    </p:spTree>
    <p:extLst>
      <p:ext uri="{BB962C8B-B14F-4D97-AF65-F5344CB8AC3E}">
        <p14:creationId xmlns:p14="http://schemas.microsoft.com/office/powerpoint/2010/main" val="979327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smtClean="0">
                <a:solidFill>
                  <a:schemeClr val="tx1"/>
                </a:solidFill>
                <a:effectLst/>
                <a:latin typeface="Times New Roman" panose="02020603050405020304" pitchFamily="18" charset="0"/>
                <a:ea typeface="+mn-ea"/>
                <a:cs typeface="+mn-cs"/>
              </a:rPr>
              <a:t>4.ПОТОКИ УПРАВЛЕНИЯ</a:t>
            </a:r>
          </a:p>
          <a:p>
            <a:r>
              <a:rPr lang="ru-RU" sz="1200" kern="1200" dirty="0" smtClean="0">
                <a:solidFill>
                  <a:schemeClr val="tx1"/>
                </a:solidFill>
                <a:effectLst/>
                <a:latin typeface="Times New Roman" panose="02020603050405020304" pitchFamily="18" charset="0"/>
                <a:ea typeface="+mn-ea"/>
                <a:cs typeface="+mn-cs"/>
              </a:rPr>
              <a:t> Для моделирования порядка и маршрутов выполнения операций процесса используются потоки управления (ПУ), они изображаются на схеме в виде толстой, непрерывающейся стрелки в направлении от предшествующей операции к очередной.</a:t>
            </a:r>
          </a:p>
          <a:p>
            <a:r>
              <a:rPr lang="ru-RU" sz="1200" kern="1200" dirty="0" smtClean="0">
                <a:solidFill>
                  <a:schemeClr val="tx1"/>
                </a:solidFill>
                <a:effectLst/>
                <a:latin typeface="Times New Roman" panose="02020603050405020304" pitchFamily="18" charset="0"/>
                <a:ea typeface="+mn-ea"/>
                <a:cs typeface="+mn-cs"/>
              </a:rPr>
              <a:t>Поток управления всегда располагается внутри пула. Стрелка может иметь надпись, которая обозначает условие, соответствующее данному переходу. Таблица 4-1 показывает типы ПУ.</a:t>
            </a:r>
          </a:p>
          <a:p>
            <a:r>
              <a:rPr lang="ru-RU" sz="1200" kern="1200" dirty="0" smtClean="0">
                <a:solidFill>
                  <a:schemeClr val="tx1"/>
                </a:solidFill>
                <a:effectLst/>
                <a:latin typeface="Times New Roman" panose="02020603050405020304" pitchFamily="18" charset="0"/>
                <a:ea typeface="+mn-ea"/>
                <a:cs typeface="+mn-cs"/>
              </a:rPr>
              <a:t>Для моделирования предпочтительного маршрута выполнения процесса обычно используется </a:t>
            </a:r>
            <a:r>
              <a:rPr lang="ru-RU" sz="1200" b="1" i="1" kern="1200" dirty="0" smtClean="0">
                <a:solidFill>
                  <a:schemeClr val="tx1"/>
                </a:solidFill>
                <a:effectLst/>
                <a:latin typeface="Times New Roman" panose="02020603050405020304" pitchFamily="18" charset="0"/>
                <a:ea typeface="+mn-ea"/>
                <a:cs typeface="+mn-cs"/>
              </a:rPr>
              <a:t>безусловный</a:t>
            </a:r>
            <a:r>
              <a:rPr lang="ru-RU" sz="1200" kern="1200" dirty="0" smtClean="0">
                <a:solidFill>
                  <a:schemeClr val="tx1"/>
                </a:solidFill>
                <a:effectLst/>
                <a:latin typeface="Times New Roman" panose="02020603050405020304" pitchFamily="18" charset="0"/>
                <a:ea typeface="+mn-ea"/>
                <a:cs typeface="+mn-cs"/>
              </a:rPr>
              <a:t> последовательный поток, который не содержат в себе никаких условий. Он показывает порядок, в котором будут выполняться операции процесса, если очередная операция завершилась успешно и ее цель была достигнута.</a:t>
            </a:r>
          </a:p>
          <a:p>
            <a:r>
              <a:rPr lang="ru-RU" sz="1200" kern="1200" dirty="0" smtClean="0">
                <a:solidFill>
                  <a:schemeClr val="tx1"/>
                </a:solidFill>
                <a:effectLst/>
                <a:latin typeface="Times New Roman" panose="02020603050405020304" pitchFamily="18" charset="0"/>
                <a:ea typeface="+mn-ea"/>
                <a:cs typeface="+mn-cs"/>
              </a:rPr>
              <a:t>Для моделирования развилок в процессе используется </a:t>
            </a:r>
            <a:r>
              <a:rPr lang="ru-RU" sz="1200" b="1" i="1" kern="1200" dirty="0" smtClean="0">
                <a:solidFill>
                  <a:schemeClr val="tx1"/>
                </a:solidFill>
                <a:effectLst/>
                <a:latin typeface="Times New Roman" panose="02020603050405020304" pitchFamily="18" charset="0"/>
                <a:ea typeface="+mn-ea"/>
                <a:cs typeface="+mn-cs"/>
              </a:rPr>
              <a:t>условный</a:t>
            </a:r>
            <a:r>
              <a:rPr lang="ru-RU" sz="1200" kern="1200" dirty="0" smtClean="0">
                <a:solidFill>
                  <a:schemeClr val="tx1"/>
                </a:solidFill>
                <a:effectLst/>
                <a:latin typeface="Times New Roman" panose="02020603050405020304" pitchFamily="18" charset="0"/>
                <a:ea typeface="+mn-ea"/>
                <a:cs typeface="+mn-cs"/>
              </a:rPr>
              <a:t> поток передачи управления, который может содержать некоторый критерий, определяющий, будет ли выполнен данный поток. Условие проверяется перед выполнением перехода, </a:t>
            </a:r>
            <a:r>
              <a:rPr lang="ru-RU" sz="1200" kern="1200" dirty="0" err="1" smtClean="0">
                <a:solidFill>
                  <a:schemeClr val="tx1"/>
                </a:solidFill>
                <a:effectLst/>
                <a:latin typeface="Times New Roman" panose="02020603050405020304" pitchFamily="18" charset="0"/>
                <a:ea typeface="+mn-ea"/>
                <a:cs typeface="+mn-cs"/>
              </a:rPr>
              <a:t>т.ч</a:t>
            </a:r>
            <a:r>
              <a:rPr lang="ru-RU" sz="1200" kern="1200" dirty="0" smtClean="0">
                <a:solidFill>
                  <a:schemeClr val="tx1"/>
                </a:solidFill>
                <a:effectLst/>
                <a:latin typeface="Times New Roman" panose="02020603050405020304" pitchFamily="18" charset="0"/>
                <a:ea typeface="+mn-ea"/>
                <a:cs typeface="+mn-cs"/>
              </a:rPr>
              <a:t>. он будет выполнен только в случае, когда условие истинно.</a:t>
            </a:r>
          </a:p>
          <a:p>
            <a:r>
              <a:rPr lang="ru-RU" sz="1200" b="1" kern="1200" dirty="0" smtClean="0">
                <a:solidFill>
                  <a:schemeClr val="tx1"/>
                </a:solidFill>
                <a:effectLst/>
                <a:latin typeface="Times New Roman" panose="02020603050405020304" pitchFamily="18" charset="0"/>
                <a:ea typeface="+mn-ea"/>
                <a:cs typeface="+mn-cs"/>
              </a:rPr>
              <a:t>Поток управления по умолчанию </a:t>
            </a:r>
            <a:r>
              <a:rPr lang="ru-RU" sz="1200" kern="1200" dirty="0" smtClean="0">
                <a:solidFill>
                  <a:schemeClr val="tx1"/>
                </a:solidFill>
                <a:effectLst/>
                <a:latin typeface="Times New Roman" panose="02020603050405020304" pitchFamily="18" charset="0"/>
                <a:ea typeface="+mn-ea"/>
                <a:cs typeface="+mn-cs"/>
              </a:rPr>
              <a:t>используется в случае, если для всех других потоков проверяемое условие не верно.</a:t>
            </a:r>
            <a:endParaRPr lang="ru-RU" sz="1200" kern="1200" dirty="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55</a:t>
            </a:fld>
            <a:endParaRPr lang="ru-RU" altLang="ru-RU"/>
          </a:p>
        </p:txBody>
      </p:sp>
    </p:spTree>
    <p:extLst>
      <p:ext uri="{BB962C8B-B14F-4D97-AF65-F5344CB8AC3E}">
        <p14:creationId xmlns:p14="http://schemas.microsoft.com/office/powerpoint/2010/main" val="33728157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sz="1200" kern="1200" dirty="0" smtClean="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56</a:t>
            </a:fld>
            <a:endParaRPr lang="ru-RU" altLang="ru-RU"/>
          </a:p>
        </p:txBody>
      </p:sp>
    </p:spTree>
    <p:extLst>
      <p:ext uri="{BB962C8B-B14F-4D97-AF65-F5344CB8AC3E}">
        <p14:creationId xmlns:p14="http://schemas.microsoft.com/office/powerpoint/2010/main" val="8388060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sz="1200" kern="1200" dirty="0" smtClean="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57</a:t>
            </a:fld>
            <a:endParaRPr lang="ru-RU" altLang="ru-RU"/>
          </a:p>
        </p:txBody>
      </p:sp>
    </p:spTree>
    <p:extLst>
      <p:ext uri="{BB962C8B-B14F-4D97-AF65-F5344CB8AC3E}">
        <p14:creationId xmlns:p14="http://schemas.microsoft.com/office/powerpoint/2010/main" val="27100278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smtClean="0">
                <a:solidFill>
                  <a:schemeClr val="tx1"/>
                </a:solidFill>
                <a:effectLst/>
                <a:latin typeface="Times New Roman" panose="02020603050405020304" pitchFamily="18" charset="0"/>
                <a:ea typeface="+mn-ea"/>
                <a:cs typeface="+mn-cs"/>
              </a:rPr>
              <a:t>Ненаправленные ассоциации </a:t>
            </a:r>
            <a:r>
              <a:rPr lang="ru-RU" sz="1200" kern="1200" dirty="0" smtClean="0">
                <a:solidFill>
                  <a:schemeClr val="tx1"/>
                </a:solidFill>
                <a:effectLst/>
                <a:latin typeface="Times New Roman" panose="02020603050405020304" pitchFamily="18" charset="0"/>
                <a:ea typeface="+mn-ea"/>
                <a:cs typeface="+mn-cs"/>
              </a:rPr>
              <a:t>используется для соединения </a:t>
            </a:r>
            <a:r>
              <a:rPr lang="ru-RU" sz="1200" i="1" kern="1200" dirty="0" smtClean="0">
                <a:solidFill>
                  <a:schemeClr val="tx1"/>
                </a:solidFill>
                <a:effectLst/>
                <a:latin typeface="Times New Roman" panose="02020603050405020304" pitchFamily="18" charset="0"/>
                <a:ea typeface="+mn-ea"/>
                <a:cs typeface="+mn-cs"/>
              </a:rPr>
              <a:t>артефактов</a:t>
            </a:r>
            <a:r>
              <a:rPr lang="ru-RU" sz="1200" kern="1200" dirty="0" smtClean="0">
                <a:solidFill>
                  <a:schemeClr val="tx1"/>
                </a:solidFill>
                <a:effectLst/>
                <a:latin typeface="Times New Roman" panose="02020603050405020304" pitchFamily="18" charset="0"/>
                <a:ea typeface="+mn-ea"/>
                <a:cs typeface="+mn-cs"/>
              </a:rPr>
              <a:t> с </a:t>
            </a:r>
            <a:r>
              <a:rPr lang="ru-RU" sz="1200" i="1" kern="1200" dirty="0" smtClean="0">
                <a:solidFill>
                  <a:schemeClr val="tx1"/>
                </a:solidFill>
                <a:effectLst/>
                <a:latin typeface="Times New Roman" panose="02020603050405020304" pitchFamily="18" charset="0"/>
                <a:ea typeface="+mn-ea"/>
                <a:cs typeface="+mn-cs"/>
              </a:rPr>
              <a:t>элементами управления</a:t>
            </a:r>
            <a:r>
              <a:rPr lang="ru-RU" sz="1200" kern="1200" dirty="0" smtClean="0">
                <a:solidFill>
                  <a:schemeClr val="tx1"/>
                </a:solidFill>
                <a:effectLst/>
                <a:latin typeface="Times New Roman" panose="02020603050405020304" pitchFamily="18" charset="0"/>
                <a:ea typeface="+mn-ea"/>
                <a:cs typeface="+mn-cs"/>
              </a:rPr>
              <a:t> и </a:t>
            </a:r>
            <a:r>
              <a:rPr lang="ru-RU" sz="1200" i="1" kern="1200" dirty="0" smtClean="0">
                <a:solidFill>
                  <a:schemeClr val="tx1"/>
                </a:solidFill>
                <a:effectLst/>
                <a:latin typeface="Times New Roman" panose="02020603050405020304" pitchFamily="18" charset="0"/>
                <a:ea typeface="+mn-ea"/>
                <a:cs typeface="+mn-cs"/>
              </a:rPr>
              <a:t>потоками управления, </a:t>
            </a:r>
            <a:r>
              <a:rPr lang="ru-RU" sz="1200" kern="1200" dirty="0" smtClean="0">
                <a:solidFill>
                  <a:schemeClr val="tx1"/>
                </a:solidFill>
                <a:effectLst/>
                <a:latin typeface="Times New Roman" panose="02020603050405020304" pitchFamily="18" charset="0"/>
                <a:ea typeface="+mn-ea"/>
                <a:cs typeface="+mn-cs"/>
              </a:rPr>
              <a:t>они не изображают последовательность выполнения работ.</a:t>
            </a: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58</a:t>
            </a:fld>
            <a:endParaRPr lang="ru-RU" altLang="ru-RU"/>
          </a:p>
        </p:txBody>
      </p:sp>
    </p:spTree>
    <p:extLst>
      <p:ext uri="{BB962C8B-B14F-4D97-AF65-F5344CB8AC3E}">
        <p14:creationId xmlns:p14="http://schemas.microsoft.com/office/powerpoint/2010/main" val="22664976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smtClean="0">
                <a:solidFill>
                  <a:schemeClr val="tx1"/>
                </a:solidFill>
                <a:effectLst/>
                <a:latin typeface="Times New Roman" panose="02020603050405020304" pitchFamily="18" charset="0"/>
                <a:ea typeface="+mn-ea"/>
                <a:cs typeface="+mn-cs"/>
              </a:rPr>
              <a:t>Направленные ассоциации </a:t>
            </a:r>
            <a:r>
              <a:rPr lang="ru-RU" sz="1200" kern="1200" dirty="0" smtClean="0">
                <a:solidFill>
                  <a:schemeClr val="tx1"/>
                </a:solidFill>
                <a:effectLst/>
                <a:latin typeface="Times New Roman" panose="02020603050405020304" pitchFamily="18" charset="0"/>
                <a:ea typeface="+mn-ea"/>
                <a:cs typeface="+mn-cs"/>
              </a:rPr>
              <a:t>служат для указания направления передачи объектов данных и для указания операции, которая выполнит компенсацию в случае отката транзакции (см. п. 3.2.6).</a:t>
            </a:r>
          </a:p>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59</a:t>
            </a:fld>
            <a:endParaRPr lang="ru-RU" altLang="ru-RU"/>
          </a:p>
        </p:txBody>
      </p:sp>
    </p:spTree>
    <p:extLst>
      <p:ext uri="{BB962C8B-B14F-4D97-AF65-F5344CB8AC3E}">
        <p14:creationId xmlns:p14="http://schemas.microsoft.com/office/powerpoint/2010/main" val="36617944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60</a:t>
            </a:fld>
            <a:endParaRPr lang="ru-RU" altLang="ru-RU"/>
          </a:p>
        </p:txBody>
      </p:sp>
    </p:spTree>
    <p:extLst>
      <p:ext uri="{BB962C8B-B14F-4D97-AF65-F5344CB8AC3E}">
        <p14:creationId xmlns:p14="http://schemas.microsoft.com/office/powerpoint/2010/main" val="9194467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smtClean="0">
                <a:solidFill>
                  <a:schemeClr val="tx1"/>
                </a:solidFill>
                <a:effectLst/>
                <a:latin typeface="Times New Roman" panose="02020603050405020304" pitchFamily="18" charset="0"/>
                <a:ea typeface="+mn-ea"/>
                <a:cs typeface="+mn-cs"/>
              </a:rPr>
              <a:t>Потоки сообщений </a:t>
            </a:r>
            <a:r>
              <a:rPr lang="ru-RU" sz="1200" kern="1200" dirty="0" smtClean="0">
                <a:solidFill>
                  <a:schemeClr val="tx1"/>
                </a:solidFill>
                <a:effectLst/>
                <a:latin typeface="Times New Roman" panose="02020603050405020304" pitchFamily="18" charset="0"/>
                <a:ea typeface="+mn-ea"/>
                <a:cs typeface="+mn-cs"/>
              </a:rPr>
              <a:t>(см. п. 6.5.1) позволяют отобразить обмен информационными посылками между участниками процесса. Следует обратить внимание, что модель, изображает факт пересылки информации, но не позволяет отобразить структуру информационного сообщения.</a:t>
            </a:r>
          </a:p>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b="1" kern="1200" dirty="0" smtClean="0">
                <a:solidFill>
                  <a:schemeClr val="tx1"/>
                </a:solidFill>
                <a:effectLst/>
                <a:latin typeface="Times New Roman" panose="02020603050405020304" pitchFamily="18" charset="0"/>
                <a:ea typeface="+mn-ea"/>
                <a:cs typeface="+mn-cs"/>
              </a:rPr>
              <a:t>Сообщения </a:t>
            </a:r>
            <a:r>
              <a:rPr lang="ru-RU" sz="1200" kern="1200" dirty="0" smtClean="0">
                <a:solidFill>
                  <a:schemeClr val="tx1"/>
                </a:solidFill>
                <a:effectLst/>
                <a:latin typeface="Times New Roman" panose="02020603050405020304" pitchFamily="18" charset="0"/>
                <a:ea typeface="+mn-ea"/>
                <a:cs typeface="+mn-cs"/>
              </a:rPr>
              <a:t>помогают описать структуру информационного обмена между процессами. Если один процесс инициирует исполнение другого процесса, то необходимо изобразить, какая информация передается от вызывающего процесса в вызываемый. Однако следует учитывать, что информационная структура объектов отображается, но не моделируется.</a:t>
            </a:r>
          </a:p>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61</a:t>
            </a:fld>
            <a:endParaRPr lang="ru-RU" altLang="ru-RU"/>
          </a:p>
        </p:txBody>
      </p:sp>
    </p:spTree>
    <p:extLst>
      <p:ext uri="{BB962C8B-B14F-4D97-AF65-F5344CB8AC3E}">
        <p14:creationId xmlns:p14="http://schemas.microsoft.com/office/powerpoint/2010/main" val="35644650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62</a:t>
            </a:fld>
            <a:endParaRPr lang="ru-RU" altLang="ru-RU"/>
          </a:p>
        </p:txBody>
      </p:sp>
    </p:spTree>
    <p:extLst>
      <p:ext uri="{BB962C8B-B14F-4D97-AF65-F5344CB8AC3E}">
        <p14:creationId xmlns:p14="http://schemas.microsoft.com/office/powerpoint/2010/main" val="14764447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indent="450215" algn="just">
              <a:lnSpc>
                <a:spcPts val="1970"/>
              </a:lnSpc>
              <a:spcBef>
                <a:spcPts val="2100"/>
              </a:spcBef>
              <a:spcAft>
                <a:spcPts val="0"/>
              </a:spcAft>
            </a:pPr>
            <a:r>
              <a:rPr lang="ru-RU" b="1" dirty="0" smtClean="0">
                <a:solidFill>
                  <a:srgbClr val="000000"/>
                </a:solidFill>
                <a:ea typeface="Book Antiqua" panose="02040602050305030304" pitchFamily="18" charset="0"/>
                <a:cs typeface="Book Antiqua" panose="02040602050305030304" pitchFamily="18" charset="0"/>
              </a:rPr>
              <a:t>Артефакты</a:t>
            </a:r>
            <a:r>
              <a:rPr lang="ru-RU" dirty="0" smtClean="0">
                <a:solidFill>
                  <a:srgbClr val="000000"/>
                </a:solidFill>
                <a:ea typeface="Book Antiqua" panose="02040602050305030304" pitchFamily="18" charset="0"/>
                <a:cs typeface="Book Antiqua" panose="02040602050305030304" pitchFamily="18" charset="0"/>
              </a:rPr>
              <a:t> - это графические элементы, для которых спецификация </a:t>
            </a:r>
            <a:r>
              <a:rPr lang="en-US" dirty="0" smtClean="0">
                <a:solidFill>
                  <a:srgbClr val="000000"/>
                </a:solidFill>
                <a:ea typeface="Book Antiqua" panose="02040602050305030304" pitchFamily="18" charset="0"/>
                <a:cs typeface="Book Antiqua" panose="02040602050305030304" pitchFamily="18" charset="0"/>
              </a:rPr>
              <a:t>BPMN</a:t>
            </a:r>
            <a:r>
              <a:rPr lang="ru-RU" dirty="0" smtClean="0">
                <a:solidFill>
                  <a:srgbClr val="000000"/>
                </a:solidFill>
                <a:ea typeface="Book Antiqua" panose="02040602050305030304" pitchFamily="18" charset="0"/>
                <a:cs typeface="Book Antiqua" panose="02040602050305030304" pitchFamily="18" charset="0"/>
              </a:rPr>
              <a:t> не определяет семантики исполнения, они используются для комментирования процесса, например, для аннотирования отдельных операций на схеме. Т. о. на схеме они изображаются, а при исполнении не учитываются. К этой категории элементов относятся </a:t>
            </a:r>
            <a:r>
              <a:rPr lang="ru-RU" i="1" dirty="0" smtClean="0">
                <a:solidFill>
                  <a:srgbClr val="000000"/>
                </a:solidFill>
                <a:ea typeface="Book Antiqua" panose="02040602050305030304" pitchFamily="18" charset="0"/>
                <a:cs typeface="Book Antiqua" panose="02040602050305030304" pitchFamily="18" charset="0"/>
              </a:rPr>
              <a:t>группы (операций), ассоциации и аннотации.</a:t>
            </a:r>
            <a:r>
              <a:rPr lang="ru-RU" dirty="0" smtClean="0">
                <a:solidFill>
                  <a:srgbClr val="000000"/>
                </a:solidFill>
                <a:ea typeface="Book Antiqua" panose="02040602050305030304" pitchFamily="18" charset="0"/>
                <a:cs typeface="Book Antiqua" panose="02040602050305030304" pitchFamily="18" charset="0"/>
              </a:rPr>
              <a:t> В целом, артефакты никак не влияют на выполнение процесса.</a:t>
            </a:r>
          </a:p>
          <a:p>
            <a:pPr marL="0" marR="0" lvl="0" indent="450215" algn="just" defTabSz="914400" rtl="0" eaLnBrk="0" fontAlgn="base" latinLnBrk="0" hangingPunct="0">
              <a:lnSpc>
                <a:spcPts val="1970"/>
              </a:lnSpc>
              <a:spcBef>
                <a:spcPts val="2100"/>
              </a:spcBef>
              <a:spcAft>
                <a:spcPts val="0"/>
              </a:spcAft>
              <a:buClrTx/>
              <a:buSzTx/>
              <a:buFontTx/>
              <a:buNone/>
              <a:tabLst/>
              <a:defRPr/>
            </a:pPr>
            <a:r>
              <a:rPr lang="ru-RU" b="1" i="1" dirty="0" smtClean="0">
                <a:solidFill>
                  <a:srgbClr val="000000"/>
                </a:solidFill>
                <a:ea typeface="Book Antiqua" panose="02040602050305030304" pitchFamily="18" charset="0"/>
                <a:cs typeface="Book Antiqua" panose="02040602050305030304" pitchFamily="18" charset="0"/>
              </a:rPr>
              <a:t>Группы</a:t>
            </a:r>
            <a:r>
              <a:rPr lang="ru-RU" dirty="0" smtClean="0">
                <a:solidFill>
                  <a:srgbClr val="000000"/>
                </a:solidFill>
                <a:ea typeface="Book Antiqua" panose="02040602050305030304" pitchFamily="18" charset="0"/>
                <a:cs typeface="Book Antiqua" panose="02040602050305030304" pitchFamily="18" charset="0"/>
              </a:rPr>
              <a:t> - это способ логически объединить на схеме несколько операций процесса. Чаще всего группирование операций используется для того, чтобы скрыть излишние детали процесса. Группы могут пересекать несколько дорожек и даже пулов.</a:t>
            </a:r>
            <a:endParaRPr lang="ru-RU" dirty="0" smtClean="0">
              <a:latin typeface="Book Antiqua" panose="02040602050305030304" pitchFamily="18" charset="0"/>
              <a:ea typeface="Book Antiqua" panose="02040602050305030304" pitchFamily="18" charset="0"/>
              <a:cs typeface="Book Antiqua" panose="02040602050305030304" pitchFamily="18" charset="0"/>
            </a:endParaRPr>
          </a:p>
          <a:p>
            <a:pPr marL="0" marR="0" lvl="0" indent="450215" algn="just" defTabSz="914400" rtl="0" eaLnBrk="0" fontAlgn="base" latinLnBrk="0" hangingPunct="0">
              <a:lnSpc>
                <a:spcPts val="1970"/>
              </a:lnSpc>
              <a:spcBef>
                <a:spcPts val="2100"/>
              </a:spcBef>
              <a:spcAft>
                <a:spcPts val="0"/>
              </a:spcAft>
              <a:buClrTx/>
              <a:buSzTx/>
              <a:buFontTx/>
              <a:buNone/>
              <a:tabLst/>
              <a:defRPr/>
            </a:pPr>
            <a:r>
              <a:rPr lang="ru-RU" b="1" i="1" dirty="0" smtClean="0">
                <a:solidFill>
                  <a:srgbClr val="000000"/>
                </a:solidFill>
                <a:ea typeface="Book Antiqua" panose="02040602050305030304" pitchFamily="18" charset="0"/>
                <a:cs typeface="Book Antiqua" panose="02040602050305030304" pitchFamily="18" charset="0"/>
              </a:rPr>
              <a:t>Аннотации</a:t>
            </a:r>
            <a:r>
              <a:rPr lang="ru-RU" dirty="0" smtClean="0">
                <a:solidFill>
                  <a:srgbClr val="000000"/>
                </a:solidFill>
                <a:ea typeface="Book Antiqua" panose="02040602050305030304" pitchFamily="18" charset="0"/>
                <a:cs typeface="Book Antiqua" panose="02040602050305030304" pitchFamily="18" charset="0"/>
              </a:rPr>
              <a:t> есть способ добавить на схему необходимые комментарии. </a:t>
            </a:r>
          </a:p>
          <a:p>
            <a:pPr marL="0" marR="0" lvl="0" indent="450215" algn="just" defTabSz="914400" rtl="0" eaLnBrk="0" fontAlgn="base" latinLnBrk="0" hangingPunct="0">
              <a:lnSpc>
                <a:spcPts val="1970"/>
              </a:lnSpc>
              <a:spcBef>
                <a:spcPts val="2100"/>
              </a:spcBef>
              <a:spcAft>
                <a:spcPts val="0"/>
              </a:spcAft>
              <a:buClrTx/>
              <a:buSzTx/>
              <a:buFontTx/>
              <a:buNone/>
              <a:tabLst/>
              <a:defRPr/>
            </a:pPr>
            <a:endParaRPr lang="ru-RU" dirty="0" smtClean="0">
              <a:solidFill>
                <a:srgbClr val="000000"/>
              </a:solidFill>
              <a:ea typeface="Book Antiqua" panose="02040602050305030304" pitchFamily="18" charset="0"/>
              <a:cs typeface="Book Antiqua" panose="02040602050305030304" pitchFamily="18" charset="0"/>
            </a:endParaRPr>
          </a:p>
          <a:p>
            <a:pPr indent="450215" algn="just">
              <a:lnSpc>
                <a:spcPts val="1970"/>
              </a:lnSpc>
              <a:spcBef>
                <a:spcPts val="2100"/>
              </a:spcBef>
              <a:spcAft>
                <a:spcPts val="0"/>
              </a:spcAft>
            </a:pPr>
            <a:endParaRPr lang="ru-RU" dirty="0" smtClean="0">
              <a:latin typeface="Book Antiqua" panose="02040602050305030304" pitchFamily="18" charset="0"/>
              <a:ea typeface="Book Antiqua" panose="02040602050305030304" pitchFamily="18" charset="0"/>
              <a:cs typeface="Book Antiqua" panose="02040602050305030304" pitchFamily="18" charset="0"/>
            </a:endParaRPr>
          </a:p>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63</a:t>
            </a:fld>
            <a:endParaRPr lang="ru-RU" altLang="ru-RU"/>
          </a:p>
        </p:txBody>
      </p:sp>
    </p:spTree>
    <p:extLst>
      <p:ext uri="{BB962C8B-B14F-4D97-AF65-F5344CB8AC3E}">
        <p14:creationId xmlns:p14="http://schemas.microsoft.com/office/powerpoint/2010/main" val="9709305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64</a:t>
            </a:fld>
            <a:endParaRPr lang="ru-RU" altLang="ru-RU"/>
          </a:p>
        </p:txBody>
      </p:sp>
    </p:spTree>
    <p:extLst>
      <p:ext uri="{BB962C8B-B14F-4D97-AF65-F5344CB8AC3E}">
        <p14:creationId xmlns:p14="http://schemas.microsoft.com/office/powerpoint/2010/main" val="4069363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11</a:t>
            </a:fld>
            <a:endParaRPr lang="ru-RU" altLang="ru-RU"/>
          </a:p>
        </p:txBody>
      </p:sp>
    </p:spTree>
    <p:extLst>
      <p:ext uri="{BB962C8B-B14F-4D97-AF65-F5344CB8AC3E}">
        <p14:creationId xmlns:p14="http://schemas.microsoft.com/office/powerpoint/2010/main" val="32952696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65</a:t>
            </a:fld>
            <a:endParaRPr lang="ru-RU" altLang="ru-RU"/>
          </a:p>
        </p:txBody>
      </p:sp>
    </p:spTree>
    <p:extLst>
      <p:ext uri="{BB962C8B-B14F-4D97-AF65-F5344CB8AC3E}">
        <p14:creationId xmlns:p14="http://schemas.microsoft.com/office/powerpoint/2010/main" val="38802764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smtClean="0">
                <a:solidFill>
                  <a:schemeClr val="tx1"/>
                </a:solidFill>
                <a:effectLst/>
                <a:latin typeface="Times New Roman" panose="02020603050405020304" pitchFamily="18" charset="0"/>
                <a:ea typeface="+mn-ea"/>
                <a:cs typeface="+mn-cs"/>
              </a:rPr>
              <a:t>Объекты данных BPMN</a:t>
            </a:r>
          </a:p>
          <a:p>
            <a:r>
              <a:rPr lang="ru-RU" sz="1200" b="0" i="0" kern="1200" dirty="0" smtClean="0">
                <a:solidFill>
                  <a:schemeClr val="tx1"/>
                </a:solidFill>
                <a:effectLst/>
                <a:latin typeface="Times New Roman" panose="02020603050405020304" pitchFamily="18" charset="0"/>
                <a:ea typeface="+mn-ea"/>
                <a:cs typeface="+mn-cs"/>
              </a:rPr>
              <a:t>На диаграмме ниже показан фрагмент бизнес-процесса подписания договора. Сначала договор подготавливается, затем исполнитель уведомляет контрагента о том, что договор готов, и в завершении подписывает договор. Как видно, </a:t>
            </a:r>
            <a:r>
              <a:rPr lang="ru-RU" sz="1200" b="1" i="0" kern="1200" dirty="0" smtClean="0">
                <a:solidFill>
                  <a:schemeClr val="tx1"/>
                </a:solidFill>
                <a:effectLst/>
                <a:latin typeface="Times New Roman" panose="02020603050405020304" pitchFamily="18" charset="0"/>
                <a:ea typeface="+mn-ea"/>
                <a:cs typeface="+mn-cs"/>
              </a:rPr>
              <a:t>объект данных BPMN</a:t>
            </a:r>
            <a:r>
              <a:rPr lang="ru-RU" sz="1200" b="0" i="0" kern="1200" dirty="0" smtClean="0">
                <a:solidFill>
                  <a:schemeClr val="tx1"/>
                </a:solidFill>
                <a:effectLst/>
                <a:latin typeface="Times New Roman" panose="02020603050405020304" pitchFamily="18" charset="0"/>
                <a:ea typeface="+mn-ea"/>
                <a:cs typeface="+mn-cs"/>
              </a:rPr>
              <a:t> «Договор» одновременно является выходом из задачи «Подготовить договор» и входом задачи «Подписать договор». Поэтому он прикреплен стрелками-ассоциациями к соответствующим задачам.</a:t>
            </a:r>
          </a:p>
          <a:p>
            <a:r>
              <a:rPr lang="ru-RU" dirty="0" smtClean="0"/>
              <a:t/>
            </a:r>
            <a:br>
              <a:rPr lang="ru-RU" dirty="0" smtClean="0"/>
            </a:br>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66</a:t>
            </a:fld>
            <a:endParaRPr lang="ru-RU" altLang="ru-RU"/>
          </a:p>
        </p:txBody>
      </p:sp>
    </p:spTree>
    <p:extLst>
      <p:ext uri="{BB962C8B-B14F-4D97-AF65-F5344CB8AC3E}">
        <p14:creationId xmlns:p14="http://schemas.microsoft.com/office/powerpoint/2010/main" val="16851284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Times New Roman" panose="02020603050405020304" pitchFamily="18" charset="0"/>
                <a:ea typeface="+mn-ea"/>
                <a:cs typeface="+mn-cs"/>
              </a:rPr>
              <a:t>Если </a:t>
            </a:r>
            <a:r>
              <a:rPr lang="ru-RU" sz="1200" b="1" i="0" kern="1200" dirty="0" smtClean="0">
                <a:solidFill>
                  <a:schemeClr val="tx1"/>
                </a:solidFill>
                <a:effectLst/>
                <a:latin typeface="Times New Roman" panose="02020603050405020304" pitchFamily="18" charset="0"/>
                <a:ea typeface="+mn-ea"/>
                <a:cs typeface="+mn-cs"/>
              </a:rPr>
              <a:t>объект данных BPMN</a:t>
            </a:r>
            <a:r>
              <a:rPr lang="ru-RU" sz="1200" b="0" i="0" kern="1200" dirty="0" smtClean="0">
                <a:solidFill>
                  <a:schemeClr val="tx1"/>
                </a:solidFill>
                <a:effectLst/>
                <a:latin typeface="Times New Roman" panose="02020603050405020304" pitchFamily="18" charset="0"/>
                <a:ea typeface="+mn-ea"/>
                <a:cs typeface="+mn-cs"/>
              </a:rPr>
              <a:t> передается между двумя задачами, которые следуют непосредственно друг за другом, то его прикрепляют связью-ассоциацией к стрелке потока управления, как показано ниже. Здесь задача «Поместить договор в архив» следует непосредственно после задачи «Подписать договор».</a:t>
            </a:r>
            <a:r>
              <a:rPr lang="ru-RU" dirty="0" smtClean="0"/>
              <a:t/>
            </a:r>
            <a:br>
              <a:rPr lang="ru-RU" dirty="0" smtClean="0"/>
            </a:br>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67</a:t>
            </a:fld>
            <a:endParaRPr lang="ru-RU" altLang="ru-RU"/>
          </a:p>
        </p:txBody>
      </p:sp>
    </p:spTree>
    <p:extLst>
      <p:ext uri="{BB962C8B-B14F-4D97-AF65-F5344CB8AC3E}">
        <p14:creationId xmlns:p14="http://schemas.microsoft.com/office/powerpoint/2010/main" val="25354141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smtClean="0">
                <a:solidFill>
                  <a:schemeClr val="tx1"/>
                </a:solidFill>
                <a:effectLst/>
                <a:latin typeface="Times New Roman" panose="02020603050405020304" pitchFamily="18" charset="0"/>
                <a:ea typeface="+mn-ea"/>
                <a:cs typeface="+mn-cs"/>
              </a:rPr>
              <a:t>Коллекции объектов данных BPMN</a:t>
            </a:r>
          </a:p>
          <a:p>
            <a:r>
              <a:rPr lang="ru-RU" sz="1200" b="0" i="0" kern="1200" dirty="0" smtClean="0">
                <a:solidFill>
                  <a:schemeClr val="tx1"/>
                </a:solidFill>
                <a:effectLst/>
                <a:latin typeface="Times New Roman" panose="02020603050405020304" pitchFamily="18" charset="0"/>
                <a:ea typeface="+mn-ea"/>
                <a:cs typeface="+mn-cs"/>
              </a:rPr>
              <a:t>Рассмотрим теперь фрагмент диаграммы BPMN, состоящий из одной задачи «Подготовить комплект проектных документов». В ходе выполнения этой задачи исполнитель получает из разных источников документы: Устав проекта, Бюджет проекта, План-график проекта, Приказ о старте проекта и объединяет их в единый комплект – «Комплект проектных документов». Здесь хорошо видно, из каких документов «составляется» итоговый комплект.</a:t>
            </a:r>
          </a:p>
          <a:p>
            <a:r>
              <a:rPr lang="ru-RU" dirty="0" smtClean="0"/>
              <a:t/>
            </a:r>
            <a:br>
              <a:rPr lang="ru-RU" dirty="0" smtClean="0"/>
            </a:br>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68</a:t>
            </a:fld>
            <a:endParaRPr lang="ru-RU" altLang="ru-RU"/>
          </a:p>
        </p:txBody>
      </p:sp>
    </p:spTree>
    <p:extLst>
      <p:ext uri="{BB962C8B-B14F-4D97-AF65-F5344CB8AC3E}">
        <p14:creationId xmlns:p14="http://schemas.microsoft.com/office/powerpoint/2010/main" val="14482960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69</a:t>
            </a:fld>
            <a:endParaRPr lang="ru-RU" altLang="ru-RU"/>
          </a:p>
        </p:txBody>
      </p:sp>
    </p:spTree>
    <p:extLst>
      <p:ext uri="{BB962C8B-B14F-4D97-AF65-F5344CB8AC3E}">
        <p14:creationId xmlns:p14="http://schemas.microsoft.com/office/powerpoint/2010/main" val="10214781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smtClean="0">
                <a:solidFill>
                  <a:schemeClr val="tx1"/>
                </a:solidFill>
                <a:effectLst/>
                <a:latin typeface="Times New Roman" panose="02020603050405020304" pitchFamily="18" charset="0"/>
                <a:ea typeface="+mn-ea"/>
                <a:cs typeface="+mn-cs"/>
              </a:rPr>
              <a:t>Хранилища данных BPMN</a:t>
            </a:r>
          </a:p>
          <a:p>
            <a:r>
              <a:rPr lang="ru-RU" sz="1200" b="0" i="0" kern="1200" dirty="0" smtClean="0">
                <a:solidFill>
                  <a:schemeClr val="tx1"/>
                </a:solidFill>
                <a:effectLst/>
                <a:latin typeface="Times New Roman" panose="02020603050405020304" pitchFamily="18" charset="0"/>
                <a:ea typeface="+mn-ea"/>
                <a:cs typeface="+mn-cs"/>
              </a:rPr>
              <a:t>Моделирование хранилищ данных рассмотрим на примере бизнес-процесса выдачи пропуска в офисное здание. Исполнителем процесса является сотрудник службы охраны или бюро пропусков. Сначала он узнает у посетителя цель визита, затем проверяет и сканирует паспорт, потом выдает пропуск в здание, а паспортные данные и скан-копию паспорта публикует в базе данных.</a:t>
            </a:r>
          </a:p>
          <a:p>
            <a:r>
              <a:rPr lang="ru-RU" sz="1200" b="0" i="0" kern="1200" dirty="0" smtClean="0">
                <a:solidFill>
                  <a:schemeClr val="tx1"/>
                </a:solidFill>
                <a:effectLst/>
                <a:latin typeface="Times New Roman" panose="02020603050405020304" pitchFamily="18" charset="0"/>
                <a:ea typeface="+mn-ea"/>
                <a:cs typeface="+mn-cs"/>
              </a:rPr>
              <a:t>Обратите внимание на 2 способа изображения передачи данных в хранилище. «Скан-копия паспорта» показана в виде </a:t>
            </a:r>
            <a:r>
              <a:rPr lang="ru-RU" sz="1200" b="1" i="0" kern="1200" dirty="0" smtClean="0">
                <a:solidFill>
                  <a:schemeClr val="tx1"/>
                </a:solidFill>
                <a:effectLst/>
                <a:latin typeface="Times New Roman" panose="02020603050405020304" pitchFamily="18" charset="0"/>
                <a:ea typeface="+mn-ea"/>
                <a:cs typeface="+mn-cs"/>
              </a:rPr>
              <a:t>объекта данных BPMN</a:t>
            </a:r>
            <a:r>
              <a:rPr lang="ru-RU" sz="1200" b="0" i="0" kern="1200" dirty="0" smtClean="0">
                <a:solidFill>
                  <a:schemeClr val="tx1"/>
                </a:solidFill>
                <a:effectLst/>
                <a:latin typeface="Times New Roman" panose="02020603050405020304" pitchFamily="18" charset="0"/>
                <a:ea typeface="+mn-ea"/>
                <a:cs typeface="+mn-cs"/>
              </a:rPr>
              <a:t>, а «Номер пропуска» и «Паспортные данные» - в виде подписи к стрелке-ассоциации.</a:t>
            </a:r>
          </a:p>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70</a:t>
            </a:fld>
            <a:endParaRPr lang="ru-RU" altLang="ru-RU"/>
          </a:p>
        </p:txBody>
      </p:sp>
    </p:spTree>
    <p:extLst>
      <p:ext uri="{BB962C8B-B14F-4D97-AF65-F5344CB8AC3E}">
        <p14:creationId xmlns:p14="http://schemas.microsoft.com/office/powerpoint/2010/main" val="16804657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71</a:t>
            </a:fld>
            <a:endParaRPr lang="ru-RU" altLang="ru-RU"/>
          </a:p>
        </p:txBody>
      </p:sp>
    </p:spTree>
    <p:extLst>
      <p:ext uri="{BB962C8B-B14F-4D97-AF65-F5344CB8AC3E}">
        <p14:creationId xmlns:p14="http://schemas.microsoft.com/office/powerpoint/2010/main" val="32499838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smtClean="0">
                <a:solidFill>
                  <a:schemeClr val="tx1"/>
                </a:solidFill>
                <a:effectLst/>
                <a:latin typeface="Times New Roman" panose="02020603050405020304" pitchFamily="18" charset="0"/>
                <a:ea typeface="+mn-ea"/>
                <a:cs typeface="+mn-cs"/>
              </a:rPr>
              <a:t>Инициирующие и ответные сообщения BPMN</a:t>
            </a:r>
          </a:p>
          <a:p>
            <a:r>
              <a:rPr lang="ru-RU" sz="1200" b="0" i="0" kern="1200" dirty="0" smtClean="0">
                <a:solidFill>
                  <a:schemeClr val="tx1"/>
                </a:solidFill>
                <a:effectLst/>
                <a:latin typeface="Times New Roman" panose="02020603050405020304" pitchFamily="18" charset="0"/>
                <a:ea typeface="+mn-ea"/>
                <a:cs typeface="+mn-cs"/>
              </a:rPr>
              <a:t>Инициирующие и ответные сообщения могут использоваться только для передачи сообщений между разными бизнес-процессами на диаграммах взаимодействия. </a:t>
            </a:r>
          </a:p>
          <a:p>
            <a:r>
              <a:rPr lang="ru-RU" sz="1200" b="0" i="0" kern="1200" dirty="0" smtClean="0">
                <a:solidFill>
                  <a:schemeClr val="tx1"/>
                </a:solidFill>
                <a:effectLst/>
                <a:latin typeface="Times New Roman" panose="02020603050405020304" pitchFamily="18" charset="0"/>
                <a:ea typeface="+mn-ea"/>
                <a:cs typeface="+mn-cs"/>
              </a:rPr>
              <a:t>В нашем примере показан информационный обмен между Клиентом и сотрудником Техподдержки при возникновении проблемы с некой программой. Инициирующим сообщением является запрос Клиента в техподдержку, а ответным сообщением – письмо с указанием прогнозного срока решения проблемы.</a:t>
            </a:r>
          </a:p>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72</a:t>
            </a:fld>
            <a:endParaRPr lang="ru-RU" altLang="ru-RU"/>
          </a:p>
        </p:txBody>
      </p:sp>
    </p:spTree>
    <p:extLst>
      <p:ext uri="{BB962C8B-B14F-4D97-AF65-F5344CB8AC3E}">
        <p14:creationId xmlns:p14="http://schemas.microsoft.com/office/powerpoint/2010/main" val="15939232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73</a:t>
            </a:fld>
            <a:endParaRPr lang="ru-RU" altLang="ru-RU"/>
          </a:p>
        </p:txBody>
      </p:sp>
    </p:spTree>
    <p:extLst>
      <p:ext uri="{BB962C8B-B14F-4D97-AF65-F5344CB8AC3E}">
        <p14:creationId xmlns:p14="http://schemas.microsoft.com/office/powerpoint/2010/main" val="18825134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74</a:t>
            </a:fld>
            <a:endParaRPr lang="ru-RU" altLang="ru-RU"/>
          </a:p>
        </p:txBody>
      </p:sp>
    </p:spTree>
    <p:extLst>
      <p:ext uri="{BB962C8B-B14F-4D97-AF65-F5344CB8AC3E}">
        <p14:creationId xmlns:p14="http://schemas.microsoft.com/office/powerpoint/2010/main" val="1301584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smtClean="0">
                <a:solidFill>
                  <a:schemeClr val="tx1"/>
                </a:solidFill>
                <a:effectLst/>
                <a:latin typeface="Times New Roman" panose="02020603050405020304" pitchFamily="18" charset="0"/>
                <a:ea typeface="+mn-ea"/>
                <a:cs typeface="+mn-cs"/>
              </a:rPr>
              <a:t>Элементы управления </a:t>
            </a:r>
            <a:r>
              <a:rPr lang="ru-RU" sz="1200" kern="1200" dirty="0" smtClean="0">
                <a:solidFill>
                  <a:schemeClr val="tx1"/>
                </a:solidFill>
                <a:effectLst/>
                <a:latin typeface="Times New Roman" panose="02020603050405020304" pitchFamily="18" charset="0"/>
                <a:ea typeface="+mn-ea"/>
                <a:cs typeface="+mn-cs"/>
              </a:rPr>
              <a:t>включают: </a:t>
            </a:r>
            <a:r>
              <a:rPr lang="ru-RU" sz="1200" b="1" i="1" kern="1200" dirty="0" smtClean="0">
                <a:solidFill>
                  <a:schemeClr val="tx1"/>
                </a:solidFill>
                <a:effectLst/>
                <a:latin typeface="Times New Roman" panose="02020603050405020304" pitchFamily="18" charset="0"/>
                <a:ea typeface="+mn-ea"/>
                <a:cs typeface="+mn-cs"/>
              </a:rPr>
              <a:t>операции</a:t>
            </a:r>
            <a:r>
              <a:rPr lang="ru-RU" sz="1200" kern="1200" dirty="0" smtClean="0">
                <a:solidFill>
                  <a:schemeClr val="tx1"/>
                </a:solidFill>
                <a:effectLst/>
                <a:latin typeface="Times New Roman" panose="02020603050405020304" pitchFamily="18" charset="0"/>
                <a:ea typeface="+mn-ea"/>
                <a:cs typeface="+mn-cs"/>
              </a:rPr>
              <a:t> (см. п. 3), </a:t>
            </a:r>
            <a:r>
              <a:rPr lang="ru-RU" sz="1200" b="1" i="1" kern="1200" dirty="0" smtClean="0">
                <a:solidFill>
                  <a:schemeClr val="tx1"/>
                </a:solidFill>
                <a:effectLst/>
                <a:latin typeface="Times New Roman" panose="02020603050405020304" pitchFamily="18" charset="0"/>
                <a:ea typeface="+mn-ea"/>
                <a:cs typeface="+mn-cs"/>
              </a:rPr>
              <a:t>логические операторы</a:t>
            </a:r>
            <a:r>
              <a:rPr lang="ru-RU" sz="1200" kern="1200" dirty="0" smtClean="0">
                <a:solidFill>
                  <a:schemeClr val="tx1"/>
                </a:solidFill>
                <a:effectLst/>
                <a:latin typeface="Times New Roman" panose="02020603050405020304" pitchFamily="18" charset="0"/>
                <a:ea typeface="+mn-ea"/>
                <a:cs typeface="+mn-cs"/>
              </a:rPr>
              <a:t> (см. п. 5) и </a:t>
            </a:r>
            <a:r>
              <a:rPr lang="ru-RU" sz="1200" b="1" i="1" kern="1200" dirty="0" smtClean="0">
                <a:solidFill>
                  <a:schemeClr val="tx1"/>
                </a:solidFill>
                <a:effectLst/>
                <a:latin typeface="Times New Roman" panose="02020603050405020304" pitchFamily="18" charset="0"/>
                <a:ea typeface="+mn-ea"/>
                <a:cs typeface="+mn-cs"/>
              </a:rPr>
              <a:t>события</a:t>
            </a:r>
            <a:r>
              <a:rPr lang="ru-RU" sz="1200" kern="1200" dirty="0" smtClean="0">
                <a:solidFill>
                  <a:schemeClr val="tx1"/>
                </a:solidFill>
                <a:effectLst/>
                <a:latin typeface="Times New Roman" panose="02020603050405020304" pitchFamily="18" charset="0"/>
                <a:ea typeface="+mn-ea"/>
                <a:cs typeface="+mn-cs"/>
              </a:rPr>
              <a:t> (см. п. 6.3).</a:t>
            </a:r>
          </a:p>
          <a:p>
            <a:r>
              <a:rPr lang="ru-RU" sz="1200" b="1" kern="1200" dirty="0" smtClean="0">
                <a:solidFill>
                  <a:schemeClr val="tx1"/>
                </a:solidFill>
                <a:effectLst/>
                <a:latin typeface="Times New Roman" panose="02020603050405020304" pitchFamily="18" charset="0"/>
                <a:ea typeface="+mn-ea"/>
                <a:cs typeface="+mn-cs"/>
              </a:rPr>
              <a:t>Операция </a:t>
            </a:r>
            <a:r>
              <a:rPr lang="ru-RU" sz="1200" kern="1200" dirty="0" smtClean="0">
                <a:solidFill>
                  <a:schemeClr val="tx1"/>
                </a:solidFill>
                <a:effectLst/>
                <a:latin typeface="Times New Roman" panose="02020603050405020304" pitchFamily="18" charset="0"/>
                <a:ea typeface="+mn-ea"/>
                <a:cs typeface="+mn-cs"/>
              </a:rPr>
              <a:t>обозначает единицу работы, в результате которой изменяется состояние объекта управления, например, «Согласовать заявку», «Вынести решение» и т.д.</a:t>
            </a:r>
          </a:p>
          <a:p>
            <a:r>
              <a:rPr lang="ru-RU" sz="1200" kern="1200" dirty="0" smtClean="0">
                <a:solidFill>
                  <a:schemeClr val="tx1"/>
                </a:solidFill>
                <a:effectLst/>
                <a:latin typeface="Times New Roman" panose="02020603050405020304" pitchFamily="18" charset="0"/>
                <a:ea typeface="+mn-ea"/>
                <a:cs typeface="+mn-cs"/>
              </a:rPr>
              <a:t> </a:t>
            </a:r>
          </a:p>
          <a:p>
            <a:r>
              <a:rPr lang="ru-RU" sz="1200" b="1" kern="1200" dirty="0" smtClean="0">
                <a:solidFill>
                  <a:schemeClr val="tx1"/>
                </a:solidFill>
                <a:effectLst/>
                <a:latin typeface="Times New Roman" panose="02020603050405020304" pitchFamily="18" charset="0"/>
                <a:ea typeface="+mn-ea"/>
                <a:cs typeface="+mn-cs"/>
              </a:rPr>
              <a:t>Логический оператор </a:t>
            </a:r>
            <a:r>
              <a:rPr lang="ru-RU" sz="1200" kern="1200" dirty="0" smtClean="0">
                <a:solidFill>
                  <a:schemeClr val="tx1"/>
                </a:solidFill>
                <a:effectLst/>
                <a:latin typeface="Times New Roman" panose="02020603050405020304" pitchFamily="18" charset="0"/>
                <a:ea typeface="+mn-ea"/>
                <a:cs typeface="+mn-cs"/>
              </a:rPr>
              <a:t>изображают работу, которая не изменяет объект, но маршрутизирует его в соответствии с некоторым правилом. Например, если величина запрошенного кредита превышает 1000 рублей, то его согласует старший менеджер.</a:t>
            </a:r>
          </a:p>
          <a:p>
            <a:r>
              <a:rPr lang="ru-RU" sz="1200" b="1" kern="1200" dirty="0" smtClean="0">
                <a:solidFill>
                  <a:schemeClr val="tx1"/>
                </a:solidFill>
                <a:effectLst/>
                <a:latin typeface="Times New Roman" panose="02020603050405020304" pitchFamily="18" charset="0"/>
                <a:ea typeface="+mn-ea"/>
                <a:cs typeface="+mn-cs"/>
              </a:rPr>
              <a:t>Событие </a:t>
            </a:r>
            <a:r>
              <a:rPr lang="ru-RU" sz="1200" kern="1200" dirty="0" smtClean="0">
                <a:solidFill>
                  <a:schemeClr val="tx1"/>
                </a:solidFill>
                <a:effectLst/>
                <a:latin typeface="Times New Roman" panose="02020603050405020304" pitchFamily="18" charset="0"/>
                <a:ea typeface="+mn-ea"/>
                <a:cs typeface="+mn-cs"/>
              </a:rPr>
              <a:t>используется для нескольких целей. Во-первых, что бы указать моменты времени, когда выполняется работа. Например, начать выполнение очередной операции через 1 час, после завершения предыдущей. Во-вторых, что бы ограничить длительность операций. Например, прервать исполнение операции через 30 минут после начала. В-третьих, они описывают реакцию на изменение состояния внешних, по отношению к процессу объектов. Например, продолжить исполнение, после получения сигнала.</a:t>
            </a:r>
          </a:p>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12</a:t>
            </a:fld>
            <a:endParaRPr lang="ru-RU" altLang="ru-RU"/>
          </a:p>
        </p:txBody>
      </p:sp>
    </p:spTree>
    <p:extLst>
      <p:ext uri="{BB962C8B-B14F-4D97-AF65-F5344CB8AC3E}">
        <p14:creationId xmlns:p14="http://schemas.microsoft.com/office/powerpoint/2010/main" val="35197626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b="1" i="0" kern="1200" dirty="0" smtClean="0">
                <a:solidFill>
                  <a:schemeClr val="tx1"/>
                </a:solidFill>
                <a:effectLst/>
                <a:latin typeface="Times New Roman" panose="02020603050405020304" pitchFamily="18" charset="0"/>
                <a:ea typeface="+mn-ea"/>
                <a:cs typeface="+mn-cs"/>
              </a:rPr>
              <a:t>Оркестровка в </a:t>
            </a:r>
            <a:r>
              <a:rPr lang="en-US" sz="1200" b="1" i="0" kern="1200" dirty="0" smtClean="0">
                <a:solidFill>
                  <a:schemeClr val="tx1"/>
                </a:solidFill>
                <a:effectLst/>
                <a:latin typeface="Times New Roman" panose="02020603050405020304" pitchFamily="18" charset="0"/>
                <a:ea typeface="+mn-ea"/>
                <a:cs typeface="+mn-cs"/>
              </a:rPr>
              <a:t>BPMN</a:t>
            </a:r>
          </a:p>
          <a:p>
            <a:pPr lvl="0"/>
            <a:r>
              <a:rPr lang="ru-RU" sz="1200" b="0" i="0" kern="1200" dirty="0" smtClean="0">
                <a:solidFill>
                  <a:schemeClr val="tx1"/>
                </a:solidFill>
                <a:effectLst/>
                <a:latin typeface="Times New Roman" panose="02020603050405020304" pitchFamily="18" charset="0"/>
                <a:ea typeface="+mn-ea"/>
                <a:cs typeface="+mn-cs"/>
              </a:rPr>
              <a:t>Для отображения исполнителей (субъектов) </a:t>
            </a:r>
            <a:r>
              <a:rPr lang="ru-RU" sz="1200" b="1" i="0" kern="1200" dirty="0" smtClean="0">
                <a:solidFill>
                  <a:schemeClr val="tx1"/>
                </a:solidFill>
                <a:effectLst/>
                <a:latin typeface="Times New Roman" panose="02020603050405020304" pitchFamily="18" charset="0"/>
                <a:ea typeface="+mn-ea"/>
                <a:cs typeface="+mn-cs"/>
              </a:rPr>
              <a:t>процесса BPMN</a:t>
            </a:r>
            <a:r>
              <a:rPr lang="ru-RU" sz="1200" b="0" i="0" kern="1200" dirty="0" smtClean="0">
                <a:solidFill>
                  <a:schemeClr val="tx1"/>
                </a:solidFill>
                <a:effectLst/>
                <a:latin typeface="Times New Roman" panose="02020603050405020304" pitchFamily="18" charset="0"/>
                <a:ea typeface="+mn-ea"/>
                <a:cs typeface="+mn-cs"/>
              </a:rPr>
              <a:t> используются элементы: пул и дорожка. Чтобы понять суть оркестровки нужно сначала познакомиться с этими понятиями.</a:t>
            </a:r>
            <a:endParaRPr lang="en-US" sz="1200" b="0" i="0" kern="1200" dirty="0" smtClean="0">
              <a:solidFill>
                <a:schemeClr val="tx1"/>
              </a:solidFill>
              <a:effectLst/>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ru-RU" b="1" dirty="0" smtClean="0">
                <a:solidFill>
                  <a:srgbClr val="FFC000"/>
                </a:solidFill>
              </a:rPr>
              <a:t>Дорожка</a:t>
            </a:r>
            <a:r>
              <a:rPr lang="en-US" b="1" dirty="0" smtClean="0">
                <a:solidFill>
                  <a:srgbClr val="FFC000"/>
                </a:solidFill>
              </a:rPr>
              <a:t> </a:t>
            </a:r>
            <a:r>
              <a:rPr lang="ru-RU" b="0" dirty="0" smtClean="0"/>
              <a:t>– это графический элемент, который объединяет действия, выполняемые любым субъектом процесса: подразделением, сотрудником или ролью. Она именуется в соответствии с названием этого субъекта. Например, «Отдел продаж», «Логист», «Инициатор заявки», «Иванов Петр Сергеевич». Зачастую дорожка располагается внутри пула и её границы являются границами начала и окончания процесса.</a:t>
            </a:r>
            <a:endParaRPr lang="en-US" b="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b="1" i="0" kern="1200" dirty="0" smtClean="0">
                <a:solidFill>
                  <a:schemeClr val="tx1"/>
                </a:solidFill>
                <a:effectLst/>
                <a:latin typeface="Times New Roman" panose="02020603050405020304" pitchFamily="18" charset="0"/>
                <a:ea typeface="+mn-ea"/>
                <a:cs typeface="+mn-cs"/>
              </a:rPr>
              <a:t>Пул</a:t>
            </a:r>
            <a:r>
              <a:rPr lang="en-US" sz="1200" b="1" i="0" kern="1200" dirty="0" smtClean="0">
                <a:solidFill>
                  <a:schemeClr val="tx1"/>
                </a:solidFill>
                <a:effectLst/>
                <a:latin typeface="Times New Roman" panose="02020603050405020304" pitchFamily="18" charset="0"/>
                <a:ea typeface="+mn-ea"/>
                <a:cs typeface="+mn-cs"/>
              </a:rPr>
              <a:t> </a:t>
            </a:r>
            <a:r>
              <a:rPr lang="ru-RU" sz="1200" b="0" i="0" kern="1200" dirty="0" smtClean="0">
                <a:solidFill>
                  <a:schemeClr val="tx1"/>
                </a:solidFill>
                <a:effectLst/>
                <a:latin typeface="Times New Roman" panose="02020603050405020304" pitchFamily="18" charset="0"/>
                <a:ea typeface="+mn-ea"/>
                <a:cs typeface="+mn-cs"/>
              </a:rPr>
              <a:t>– это графический элемент, который показывает участника взаимодействия в процессе. Он может быть зоной ответственности отдельного исполнителя процесса или отображать действия сразу нескольких субъектов. В таком случае действия участников отображаются на отдельных дорожках внутри пула. Такой пул иногда называют «белый ящик». Но наличие процесса внутри пула – необязательное требование BPMN. Пустой пул (без процессов внутри) выполняет роль «черного ящика» на диаграмме процесса.</a:t>
            </a:r>
            <a:endParaRPr lang="ru-RU" b="0" dirty="0" smtClean="0"/>
          </a:p>
          <a:p>
            <a:pPr lvl="0"/>
            <a:endParaRPr lang="ru-RU" sz="1200" kern="1200" dirty="0" smtClean="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75</a:t>
            </a:fld>
            <a:endParaRPr lang="ru-RU" altLang="ru-RU"/>
          </a:p>
        </p:txBody>
      </p:sp>
    </p:spTree>
    <p:extLst>
      <p:ext uri="{BB962C8B-B14F-4D97-AF65-F5344CB8AC3E}">
        <p14:creationId xmlns:p14="http://schemas.microsoft.com/office/powerpoint/2010/main" val="2712963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smtClean="0">
                <a:solidFill>
                  <a:schemeClr val="tx1"/>
                </a:solidFill>
                <a:effectLst/>
                <a:latin typeface="Times New Roman" panose="02020603050405020304" pitchFamily="18" charset="0"/>
                <a:ea typeface="+mn-ea"/>
                <a:cs typeface="+mn-cs"/>
              </a:rPr>
              <a:t>Оркестровка BPMN</a:t>
            </a:r>
            <a:r>
              <a:rPr lang="ru-RU" sz="1200" b="0" i="0" kern="1200" dirty="0" smtClean="0">
                <a:solidFill>
                  <a:schemeClr val="tx1"/>
                </a:solidFill>
                <a:effectLst/>
                <a:latin typeface="Times New Roman" panose="02020603050405020304" pitchFamily="18" charset="0"/>
                <a:ea typeface="+mn-ea"/>
                <a:cs typeface="+mn-cs"/>
              </a:rPr>
              <a:t> – это последовательность выполнения действий в рамках одного управляющего центра (пула). Оркестровка подразумевает, что процесс завершится только после выполнения всех его потоков управления.</a:t>
            </a:r>
            <a:endParaRPr lang="ru-RU" sz="1200" kern="1200" dirty="0" smtClean="0">
              <a:solidFill>
                <a:schemeClr val="tx1"/>
              </a:solidFill>
              <a:effectLst/>
              <a:latin typeface="Times New Roman" panose="02020603050405020304" pitchFamily="18" charset="0"/>
              <a:ea typeface="+mn-ea"/>
              <a:cs typeface="+mn-cs"/>
            </a:endParaRPr>
          </a:p>
          <a:p>
            <a:pPr lvl="0"/>
            <a:endParaRPr lang="ru-RU" sz="1200" kern="1200" dirty="0" smtClean="0">
              <a:solidFill>
                <a:schemeClr val="tx1"/>
              </a:solidFill>
              <a:effectLst/>
              <a:latin typeface="Times New Roman" panose="02020603050405020304" pitchFamily="18" charset="0"/>
              <a:ea typeface="+mn-ea"/>
              <a:cs typeface="+mn-cs"/>
            </a:endParaRPr>
          </a:p>
          <a:p>
            <a:pPr lvl="0"/>
            <a:endParaRPr lang="ru-RU" sz="1200" kern="1200" dirty="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76</a:t>
            </a:fld>
            <a:endParaRPr lang="ru-RU" altLang="ru-RU"/>
          </a:p>
        </p:txBody>
      </p:sp>
    </p:spTree>
    <p:extLst>
      <p:ext uri="{BB962C8B-B14F-4D97-AF65-F5344CB8AC3E}">
        <p14:creationId xmlns:p14="http://schemas.microsoft.com/office/powerpoint/2010/main" val="25969687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lvl="0"/>
            <a:r>
              <a:rPr lang="ru-RU" sz="1200" b="0" i="0" kern="1200" dirty="0" smtClean="0">
                <a:solidFill>
                  <a:schemeClr val="tx1"/>
                </a:solidFill>
                <a:effectLst/>
                <a:latin typeface="Times New Roman" panose="02020603050405020304" pitchFamily="18" charset="0"/>
                <a:ea typeface="+mn-ea"/>
                <a:cs typeface="+mn-cs"/>
              </a:rPr>
              <a:t>На диаграмме ниже поток управления определяет, что Федор сможет приступить к выполнению своей задачи только после того, как Роман выполнит свою задачу.</a:t>
            </a:r>
            <a:endParaRPr lang="ru-RU" sz="1200" kern="1200" dirty="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77</a:t>
            </a:fld>
            <a:endParaRPr lang="ru-RU" altLang="ru-RU"/>
          </a:p>
        </p:txBody>
      </p:sp>
    </p:spTree>
    <p:extLst>
      <p:ext uri="{BB962C8B-B14F-4D97-AF65-F5344CB8AC3E}">
        <p14:creationId xmlns:p14="http://schemas.microsoft.com/office/powerpoint/2010/main" val="11437622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lvl="0"/>
            <a:r>
              <a:rPr lang="ru-RU" sz="1200" b="0" i="0" kern="1200" dirty="0" smtClean="0">
                <a:solidFill>
                  <a:schemeClr val="tx1"/>
                </a:solidFill>
                <a:effectLst/>
                <a:latin typeface="Times New Roman" panose="02020603050405020304" pitchFamily="18" charset="0"/>
                <a:ea typeface="+mn-ea"/>
                <a:cs typeface="+mn-cs"/>
              </a:rPr>
              <a:t>Иногда даже опытные бизнес-аналитики испытывают проблемы с применением оркестровки. Они показывают взаимодействие участников процесса с помощью дополнительных задач, не учитывая, что поток управления уже предполагает </a:t>
            </a:r>
            <a:r>
              <a:rPr lang="ru-RU" sz="1200" b="1" i="0" kern="1200" dirty="0" smtClean="0">
                <a:solidFill>
                  <a:schemeClr val="tx1"/>
                </a:solidFill>
                <a:effectLst/>
                <a:latin typeface="Times New Roman" panose="02020603050405020304" pitchFamily="18" charset="0"/>
                <a:ea typeface="+mn-ea"/>
                <a:cs typeface="+mn-cs"/>
              </a:rPr>
              <a:t>взаимодействие субъектов процесса BPMN</a:t>
            </a:r>
            <a:r>
              <a:rPr lang="ru-RU" sz="1200" b="0" i="0" kern="1200" dirty="0" smtClean="0">
                <a:solidFill>
                  <a:schemeClr val="tx1"/>
                </a:solidFill>
                <a:effectLst/>
                <a:latin typeface="Times New Roman" panose="02020603050405020304" pitchFamily="18" charset="0"/>
                <a:ea typeface="+mn-ea"/>
                <a:cs typeface="+mn-cs"/>
              </a:rPr>
              <a:t>. Пример такой ошибочной диаграммы на рисунке. Дополнительные операции по передаче объектов (результатов) задач между исполнителями являются излишними. Отображать их на диаграмме не имеет смысла.</a:t>
            </a:r>
            <a:endParaRPr lang="ru-RU" sz="1200" kern="1200" dirty="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78</a:t>
            </a:fld>
            <a:endParaRPr lang="ru-RU" altLang="ru-RU"/>
          </a:p>
        </p:txBody>
      </p:sp>
    </p:spTree>
    <p:extLst>
      <p:ext uri="{BB962C8B-B14F-4D97-AF65-F5344CB8AC3E}">
        <p14:creationId xmlns:p14="http://schemas.microsoft.com/office/powerpoint/2010/main" val="41251508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lvl="0"/>
            <a:r>
              <a:rPr lang="ru-RU" sz="1200" b="0" i="0" kern="1200" dirty="0" smtClean="0">
                <a:solidFill>
                  <a:schemeClr val="tx1"/>
                </a:solidFill>
                <a:effectLst/>
                <a:latin typeface="Times New Roman" panose="02020603050405020304" pitchFamily="18" charset="0"/>
                <a:ea typeface="+mn-ea"/>
                <a:cs typeface="+mn-cs"/>
              </a:rPr>
              <a:t>Чтобы правильно показать передачу информации между взаимодействующими участниками процесса требуется более подробное </a:t>
            </a:r>
            <a:r>
              <a:rPr lang="ru-RU" sz="1200" b="1" i="0" kern="1200" dirty="0" smtClean="0">
                <a:solidFill>
                  <a:schemeClr val="tx1"/>
                </a:solidFill>
                <a:effectLst/>
                <a:latin typeface="Times New Roman" panose="02020603050405020304" pitchFamily="18" charset="0"/>
                <a:ea typeface="+mn-ea"/>
                <a:cs typeface="+mn-cs"/>
              </a:rPr>
              <a:t>моделирование диаграммы BPMN</a:t>
            </a:r>
            <a:r>
              <a:rPr lang="ru-RU" sz="1200" b="0" i="0" kern="1200" dirty="0" smtClean="0">
                <a:solidFill>
                  <a:schemeClr val="tx1"/>
                </a:solidFill>
                <a:effectLst/>
                <a:latin typeface="Times New Roman" panose="02020603050405020304" pitchFamily="18" charset="0"/>
                <a:ea typeface="+mn-ea"/>
                <a:cs typeface="+mn-cs"/>
              </a:rPr>
              <a:t>. Для этого, каждая задача назначается субъекту отдельного пула и взаимодействие между ними происходит с помощью потоков сообщений, как показано на рисунке ниже. Таким образом, мы имеем четыре отдельных мини-процесса, каждый из которых запускает свой процесс-преемник путем отправки сообщения.</a:t>
            </a:r>
          </a:p>
          <a:p>
            <a:pPr lvl="0"/>
            <a:r>
              <a:rPr lang="ru-RU" sz="1200" b="0" i="0" kern="1200" dirty="0" smtClean="0">
                <a:solidFill>
                  <a:schemeClr val="tx1"/>
                </a:solidFill>
                <a:effectLst/>
                <a:latin typeface="Times New Roman" panose="02020603050405020304" pitchFamily="18" charset="0"/>
                <a:ea typeface="+mn-ea"/>
                <a:cs typeface="+mn-cs"/>
              </a:rPr>
              <a:t>Получилась достаточно сложная диаграмма. Такой подход не рекомендуется использовать при моделировании простых процессов, </a:t>
            </a:r>
            <a:r>
              <a:rPr lang="ru-RU" sz="1200" b="0" i="0" kern="1200" dirty="0" err="1" smtClean="0">
                <a:solidFill>
                  <a:schemeClr val="tx1"/>
                </a:solidFill>
                <a:effectLst/>
                <a:latin typeface="Times New Roman" panose="02020603050405020304" pitchFamily="18" charset="0"/>
                <a:ea typeface="+mn-ea"/>
                <a:cs typeface="+mn-cs"/>
              </a:rPr>
              <a:t>т.к</a:t>
            </a:r>
            <a:r>
              <a:rPr lang="ru-RU" sz="1200" b="0" i="0" kern="1200" dirty="0" smtClean="0">
                <a:solidFill>
                  <a:schemeClr val="tx1"/>
                </a:solidFill>
                <a:effectLst/>
                <a:latin typeface="Times New Roman" panose="02020603050405020304" pitchFamily="18" charset="0"/>
                <a:ea typeface="+mn-ea"/>
                <a:cs typeface="+mn-cs"/>
              </a:rPr>
              <a:t> он приводит к излишнему усложнению. Однако, эта диаграмма отображает основной принцип взаимодействия субъектов в BPMN. Несмотря на то, что </a:t>
            </a:r>
            <a:r>
              <a:rPr lang="ru-RU" sz="1200" b="1" i="0" kern="1200" dirty="0" smtClean="0">
                <a:solidFill>
                  <a:schemeClr val="tx1"/>
                </a:solidFill>
                <a:effectLst/>
                <a:latin typeface="Times New Roman" panose="02020603050405020304" pitchFamily="18" charset="0"/>
                <a:ea typeface="+mn-ea"/>
                <a:cs typeface="+mn-cs"/>
              </a:rPr>
              <a:t>дорожки BPMN</a:t>
            </a:r>
            <a:r>
              <a:rPr lang="ru-RU" sz="1200" b="0" i="0" kern="1200" dirty="0" smtClean="0">
                <a:solidFill>
                  <a:schemeClr val="tx1"/>
                </a:solidFill>
                <a:effectLst/>
                <a:latin typeface="Times New Roman" panose="02020603050405020304" pitchFamily="18" charset="0"/>
                <a:ea typeface="+mn-ea"/>
                <a:cs typeface="+mn-cs"/>
              </a:rPr>
              <a:t> похожи на дорожки других нотаций, они имеют особый смысл: они обозначают последовательность выполнения действий (поток управления) внутри процесса. Это и есть оркестровка.</a:t>
            </a:r>
            <a:endParaRPr lang="ru-RU" sz="1200" kern="1200" dirty="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79</a:t>
            </a:fld>
            <a:endParaRPr lang="ru-RU" altLang="ru-RU"/>
          </a:p>
        </p:txBody>
      </p:sp>
    </p:spTree>
    <p:extLst>
      <p:ext uri="{BB962C8B-B14F-4D97-AF65-F5344CB8AC3E}">
        <p14:creationId xmlns:p14="http://schemas.microsoft.com/office/powerpoint/2010/main" val="21747261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lvl="0"/>
            <a:r>
              <a:rPr lang="ru-RU" sz="1200" b="0" i="0" kern="1200" dirty="0" smtClean="0">
                <a:solidFill>
                  <a:schemeClr val="tx1"/>
                </a:solidFill>
                <a:effectLst/>
                <a:latin typeface="Times New Roman" panose="02020603050405020304" pitchFamily="18" charset="0"/>
                <a:ea typeface="+mn-ea"/>
                <a:cs typeface="+mn-cs"/>
              </a:rPr>
              <a:t>Рассмотрим пример процесса «Заказ и доставка пиццы» с точки зрения службы доставки пиццы. Как показано на рисунке ниже, он будет выглядеть следующим образом: служба доставки получает заказ от клиента, повар готовит пиццу, затем курьер доставляет её клиенту и получает деньги за заказ. После этого процесс успешно завершается.</a:t>
            </a:r>
            <a:endParaRPr lang="ru-RU" sz="1200" kern="1200" dirty="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80</a:t>
            </a:fld>
            <a:endParaRPr lang="ru-RU" altLang="ru-RU"/>
          </a:p>
        </p:txBody>
      </p:sp>
    </p:spTree>
    <p:extLst>
      <p:ext uri="{BB962C8B-B14F-4D97-AF65-F5344CB8AC3E}">
        <p14:creationId xmlns:p14="http://schemas.microsoft.com/office/powerpoint/2010/main" val="17574889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lvl="0"/>
            <a:r>
              <a:rPr lang="ru-RU" sz="1200" b="0" i="0" kern="1200" dirty="0" smtClean="0">
                <a:solidFill>
                  <a:schemeClr val="tx1"/>
                </a:solidFill>
                <a:effectLst/>
                <a:latin typeface="Times New Roman" panose="02020603050405020304" pitchFamily="18" charset="0"/>
                <a:ea typeface="+mn-ea"/>
                <a:cs typeface="+mn-cs"/>
              </a:rPr>
              <a:t>Чтобы показать взаимодействие между процессами заказа пиццы: процессом клиента и процессом службы доставки, можно смоделировать эту диаграмму с использованием </a:t>
            </a:r>
            <a:r>
              <a:rPr lang="ru-RU" sz="1200" b="1" i="0" kern="1200" dirty="0" smtClean="0">
                <a:solidFill>
                  <a:schemeClr val="tx1"/>
                </a:solidFill>
                <a:effectLst/>
                <a:latin typeface="Times New Roman" panose="02020603050405020304" pitchFamily="18" charset="0"/>
                <a:ea typeface="+mn-ea"/>
                <a:cs typeface="+mn-cs"/>
              </a:rPr>
              <a:t>пула и дорожек BPMN </a:t>
            </a:r>
            <a:r>
              <a:rPr lang="ru-RU" sz="1200" b="0" i="0" kern="1200" dirty="0" smtClean="0">
                <a:solidFill>
                  <a:schemeClr val="tx1"/>
                </a:solidFill>
                <a:effectLst/>
                <a:latin typeface="Times New Roman" panose="02020603050405020304" pitchFamily="18" charset="0"/>
                <a:ea typeface="+mn-ea"/>
                <a:cs typeface="+mn-cs"/>
              </a:rPr>
              <a:t>внутри, как показано на рисунке.</a:t>
            </a:r>
          </a:p>
          <a:p>
            <a:endParaRPr lang="ru-RU" sz="1200" b="0" i="0" kern="1200" dirty="0" smtClean="0">
              <a:solidFill>
                <a:schemeClr val="tx1"/>
              </a:solidFill>
              <a:effectLst/>
              <a:latin typeface="Times New Roman" panose="02020603050405020304" pitchFamily="18" charset="0"/>
              <a:ea typeface="+mn-ea"/>
              <a:cs typeface="+mn-cs"/>
            </a:endParaRPr>
          </a:p>
          <a:p>
            <a:r>
              <a:rPr lang="ru-RU" sz="1200" b="0" i="0" kern="1200" dirty="0" smtClean="0">
                <a:solidFill>
                  <a:schemeClr val="tx1"/>
                </a:solidFill>
                <a:effectLst/>
                <a:latin typeface="Times New Roman" panose="02020603050405020304" pitchFamily="18" charset="0"/>
                <a:ea typeface="+mn-ea"/>
                <a:cs typeface="+mn-cs"/>
              </a:rPr>
              <a:t>В данном примере все задачи и события находятся в одном пуле. Это означает, что процесс завершится только тогда, когда будут завершены все потоки управления этого процесса.</a:t>
            </a:r>
          </a:p>
          <a:p>
            <a:r>
              <a:rPr lang="ru-RU" sz="1200" b="0" i="0" kern="1200" dirty="0" smtClean="0">
                <a:solidFill>
                  <a:schemeClr val="tx1"/>
                </a:solidFill>
                <a:effectLst/>
                <a:latin typeface="Times New Roman" panose="02020603050405020304" pitchFamily="18" charset="0"/>
                <a:ea typeface="+mn-ea"/>
                <a:cs typeface="+mn-cs"/>
              </a:rPr>
              <a:t>Некоторые задачи при этом действительно взаимодействуют друг с другом. Например, «Выбрать пиццу» и «Заказать пиццу», а также «Доставить пиццу» и «Получить оплату». Эти пары действий выполняются одними и теми же субъектами, к тому же, действия в них следуют один за другим.</a:t>
            </a:r>
          </a:p>
          <a:p>
            <a:r>
              <a:rPr lang="ru-RU" sz="1200" b="0" i="0" kern="1200" dirty="0" smtClean="0">
                <a:solidFill>
                  <a:schemeClr val="tx1"/>
                </a:solidFill>
                <a:effectLst/>
                <a:latin typeface="Times New Roman" panose="02020603050405020304" pitchFamily="18" charset="0"/>
                <a:ea typeface="+mn-ea"/>
                <a:cs typeface="+mn-cs"/>
              </a:rPr>
              <a:t>Однако, задачи «Приготовить пиццу» и «Съесть пиццу» - выполняются отдельными субъектами и никак не связаны друг с другом. Но в этом примере их невозможно разграничить визуально. Они так или иначе останутся связанными одним </a:t>
            </a:r>
            <a:r>
              <a:rPr lang="ru-RU" sz="1200" b="1" i="0" kern="1200" dirty="0" smtClean="0">
                <a:solidFill>
                  <a:schemeClr val="tx1"/>
                </a:solidFill>
                <a:effectLst/>
                <a:latin typeface="Times New Roman" panose="02020603050405020304" pitchFamily="18" charset="0"/>
                <a:ea typeface="+mn-ea"/>
                <a:cs typeface="+mn-cs"/>
              </a:rPr>
              <a:t>потоком операций BPMN</a:t>
            </a:r>
            <a:r>
              <a:rPr lang="ru-RU" sz="1200" b="0" i="0" kern="1200" dirty="0" smtClean="0">
                <a:solidFill>
                  <a:schemeClr val="tx1"/>
                </a:solidFill>
                <a:effectLst/>
                <a:latin typeface="Times New Roman" panose="02020603050405020304" pitchFamily="18" charset="0"/>
                <a:ea typeface="+mn-ea"/>
                <a:cs typeface="+mn-cs"/>
              </a:rPr>
              <a:t>.</a:t>
            </a:r>
          </a:p>
          <a:p>
            <a:r>
              <a:rPr lang="ru-RU" sz="1200" b="0" i="0" kern="1200" dirty="0" smtClean="0">
                <a:solidFill>
                  <a:schemeClr val="tx1"/>
                </a:solidFill>
                <a:effectLst/>
                <a:latin typeface="Times New Roman" panose="02020603050405020304" pitchFamily="18" charset="0"/>
                <a:ea typeface="+mn-ea"/>
                <a:cs typeface="+mn-cs"/>
              </a:rPr>
              <a:t>Кроме того, событие - «Пицца доставлена» должно быть связано с задачей «Доставить пиццу», а не только с задачами «Заказать пиццу» и «Позвонить в службу доставки», как это обозначено на диаграмме. Таким образом, данная диаграмме некорректно отображает взаимодействие службы доставки с клиентом и искажает реальный смысл процесса.</a:t>
            </a:r>
          </a:p>
          <a:p>
            <a:pPr lvl="0"/>
            <a:endParaRPr lang="ru-RU" sz="1200" kern="1200" dirty="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81</a:t>
            </a:fld>
            <a:endParaRPr lang="ru-RU" altLang="ru-RU"/>
          </a:p>
        </p:txBody>
      </p:sp>
    </p:spTree>
    <p:extLst>
      <p:ext uri="{BB962C8B-B14F-4D97-AF65-F5344CB8AC3E}">
        <p14:creationId xmlns:p14="http://schemas.microsoft.com/office/powerpoint/2010/main" val="38136280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lvl="0"/>
            <a:r>
              <a:rPr lang="ru-RU" sz="1200" b="0" i="0" kern="1200" dirty="0" smtClean="0">
                <a:solidFill>
                  <a:schemeClr val="tx1"/>
                </a:solidFill>
                <a:effectLst/>
                <a:latin typeface="Times New Roman" panose="02020603050405020304" pitchFamily="18" charset="0"/>
                <a:ea typeface="+mn-ea"/>
                <a:cs typeface="+mn-cs"/>
              </a:rPr>
              <a:t>Чтобы отразить взаимодействие между клиентом и службой доставки нужно использовать два отдельных пула, как показано на рисунке. Оба процесса (процесс Клиента и процесс Службы доставки) будут иметь такие же наборы задач, как и ранее, но теперь они взаимодействуют друг с другом с помощью </a:t>
            </a:r>
            <a:r>
              <a:rPr lang="ru-RU" sz="1200" b="1" i="0" kern="1200" dirty="0" smtClean="0">
                <a:solidFill>
                  <a:schemeClr val="tx1"/>
                </a:solidFill>
                <a:effectLst/>
                <a:latin typeface="Times New Roman" panose="02020603050405020304" pitchFamily="18" charset="0"/>
                <a:ea typeface="+mn-ea"/>
                <a:cs typeface="+mn-cs"/>
              </a:rPr>
              <a:t>потоков сообщений BPMN</a:t>
            </a:r>
            <a:r>
              <a:rPr lang="ru-RU" sz="1200" b="0" i="0" kern="1200" dirty="0" smtClean="0">
                <a:solidFill>
                  <a:schemeClr val="tx1"/>
                </a:solidFill>
                <a:effectLst/>
                <a:latin typeface="Times New Roman" panose="02020603050405020304" pitchFamily="18" charset="0"/>
                <a:ea typeface="+mn-ea"/>
                <a:cs typeface="+mn-cs"/>
              </a:rPr>
              <a:t>. Такая диаграмма называется диаграммой взаимодействия. Она показывает взаимодействие между двумя независимыми процессами.</a:t>
            </a:r>
          </a:p>
          <a:p>
            <a:pPr lvl="0"/>
            <a:r>
              <a:rPr lang="ru-RU" sz="1200" b="0" i="0" kern="1200" dirty="0" smtClean="0">
                <a:solidFill>
                  <a:schemeClr val="tx1"/>
                </a:solidFill>
                <a:effectLst/>
                <a:latin typeface="Times New Roman" panose="02020603050405020304" pitchFamily="18" charset="0"/>
                <a:ea typeface="+mn-ea"/>
                <a:cs typeface="+mn-cs"/>
              </a:rPr>
              <a:t>На этой диаграмме есть потоки сообщений, которые не пересекают границы смежных </a:t>
            </a:r>
            <a:r>
              <a:rPr lang="ru-RU" sz="1200" b="1" i="0" kern="1200" dirty="0" smtClean="0">
                <a:solidFill>
                  <a:schemeClr val="tx1"/>
                </a:solidFill>
                <a:effectLst/>
                <a:latin typeface="Times New Roman" panose="02020603050405020304" pitchFamily="18" charset="0"/>
                <a:ea typeface="+mn-ea"/>
                <a:cs typeface="+mn-cs"/>
              </a:rPr>
              <a:t>пулов BPMN</a:t>
            </a:r>
            <a:r>
              <a:rPr lang="ru-RU" sz="1200" b="0" i="0" kern="1200" dirty="0" smtClean="0">
                <a:solidFill>
                  <a:schemeClr val="tx1"/>
                </a:solidFill>
                <a:effectLst/>
                <a:latin typeface="Times New Roman" panose="02020603050405020304" pitchFamily="18" charset="0"/>
                <a:ea typeface="+mn-ea"/>
                <a:cs typeface="+mn-cs"/>
              </a:rPr>
              <a:t>. Такие потоки сообщений не влияют на поток управления смежного пула. Например, действие «Позвонить в службу доставки» позволяет получить информацию о заказе, либо ускорить его обработку, но он никак не влияет на задачи «Приготовить пиццу», «Доставить пиццу» и «Получить оплату». Для того, чтобы выполнить действие «Получить оплату», в процессе клиента должна быть функция «Оплатить пиццу», т.к. действие «Съесть пиццу» может наступить только после того, как пицца оплачена.</a:t>
            </a:r>
            <a:endParaRPr lang="ru-RU" sz="1200" kern="1200" dirty="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82</a:t>
            </a:fld>
            <a:endParaRPr lang="ru-RU" altLang="ru-RU"/>
          </a:p>
        </p:txBody>
      </p:sp>
    </p:spTree>
    <p:extLst>
      <p:ext uri="{BB962C8B-B14F-4D97-AF65-F5344CB8AC3E}">
        <p14:creationId xmlns:p14="http://schemas.microsoft.com/office/powerpoint/2010/main" val="2899272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lvl="0"/>
            <a:r>
              <a:rPr lang="ru-RU" sz="1200" b="0" i="0" kern="1200" dirty="0" smtClean="0">
                <a:solidFill>
                  <a:schemeClr val="tx1"/>
                </a:solidFill>
                <a:effectLst/>
                <a:latin typeface="Times New Roman" panose="02020603050405020304" pitchFamily="18" charset="0"/>
                <a:ea typeface="+mn-ea"/>
                <a:cs typeface="+mn-cs"/>
              </a:rPr>
              <a:t>На следующей диаграмме эта ошибка исправлена и поток сообщений напрямую присоединен к дополнительно созданной задаче «Оплатить пиццу».</a:t>
            </a:r>
            <a:endParaRPr lang="ru-RU" sz="1200" kern="1200" dirty="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83</a:t>
            </a:fld>
            <a:endParaRPr lang="ru-RU" altLang="ru-RU"/>
          </a:p>
        </p:txBody>
      </p:sp>
    </p:spTree>
    <p:extLst>
      <p:ext uri="{BB962C8B-B14F-4D97-AF65-F5344CB8AC3E}">
        <p14:creationId xmlns:p14="http://schemas.microsoft.com/office/powerpoint/2010/main" val="3772961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smtClean="0">
                <a:solidFill>
                  <a:schemeClr val="tx1"/>
                </a:solidFill>
                <a:effectLst/>
                <a:latin typeface="Times New Roman" panose="02020603050405020304" pitchFamily="18" charset="0"/>
                <a:ea typeface="+mn-ea"/>
                <a:cs typeface="+mn-cs"/>
              </a:rPr>
              <a:t>Свернутый пул BPMN</a:t>
            </a:r>
          </a:p>
          <a:p>
            <a:r>
              <a:rPr lang="ru-RU" sz="1200" b="0" i="0" kern="1200" dirty="0" smtClean="0">
                <a:solidFill>
                  <a:schemeClr val="tx1"/>
                </a:solidFill>
                <a:effectLst/>
                <a:latin typeface="Times New Roman" panose="02020603050405020304" pitchFamily="18" charset="0"/>
                <a:ea typeface="+mn-ea"/>
                <a:cs typeface="+mn-cs"/>
              </a:rPr>
              <a:t>Часто при моделировании взаимодействий между процессами с помощью пулов, нам не известны все детали этих процессов. Например, мы знаем процессы нашей собственной компании, но процессы компаний-партнеров нам не известны. До тех пор, пока взаимодействие между двумя процессами четко определено, оно работает без сбоев. В нашем примере «Заказ и доставка пиццы», как клиенты мы предполагаем, что служба доставки:</a:t>
            </a:r>
          </a:p>
          <a:p>
            <a:r>
              <a:rPr lang="ru-RU" sz="1200" b="0" i="0" kern="1200" dirty="0" smtClean="0">
                <a:solidFill>
                  <a:schemeClr val="tx1"/>
                </a:solidFill>
                <a:effectLst/>
                <a:latin typeface="Times New Roman" panose="02020603050405020304" pitchFamily="18" charset="0"/>
                <a:ea typeface="+mn-ea"/>
                <a:cs typeface="+mn-cs"/>
              </a:rPr>
              <a:t>Примет заказ</a:t>
            </a:r>
          </a:p>
          <a:p>
            <a:r>
              <a:rPr lang="ru-RU" sz="1200" b="0" i="0" kern="1200" dirty="0" smtClean="0">
                <a:solidFill>
                  <a:schemeClr val="tx1"/>
                </a:solidFill>
                <a:effectLst/>
                <a:latin typeface="Times New Roman" panose="02020603050405020304" pitchFamily="18" charset="0"/>
                <a:ea typeface="+mn-ea"/>
                <a:cs typeface="+mn-cs"/>
              </a:rPr>
              <a:t>Доставит пиццу и получит оплату</a:t>
            </a:r>
          </a:p>
          <a:p>
            <a:r>
              <a:rPr lang="ru-RU" sz="1200" b="0" i="0" kern="1200" dirty="0" smtClean="0">
                <a:solidFill>
                  <a:schemeClr val="tx1"/>
                </a:solidFill>
                <a:effectLst/>
                <a:latin typeface="Times New Roman" panose="02020603050405020304" pitchFamily="18" charset="0"/>
                <a:ea typeface="+mn-ea"/>
                <a:cs typeface="+mn-cs"/>
              </a:rPr>
              <a:t>Готова принять претензию</a:t>
            </a:r>
          </a:p>
          <a:p>
            <a:r>
              <a:rPr lang="ru-RU" sz="1200" b="0" i="0" kern="1200" dirty="0" smtClean="0">
                <a:solidFill>
                  <a:schemeClr val="tx1"/>
                </a:solidFill>
                <a:effectLst/>
                <a:latin typeface="Times New Roman" panose="02020603050405020304" pitchFamily="18" charset="0"/>
                <a:ea typeface="+mn-ea"/>
                <a:cs typeface="+mn-cs"/>
              </a:rPr>
              <a:t>Клиентов мало интересует внутренний процесс службы доставки. Возможно, она приготовит пиццу и затем доставит ее; возможно, она покупает пиццу в магазине и затем доставляет ее. Организация процесса службы доставки – это ее проблема. Цель клиента – получить пиццу. В таком случае, процессы службы доставки могут быть скрыты и отображены на диаграмме с помощью </a:t>
            </a:r>
            <a:r>
              <a:rPr lang="ru-RU" sz="1200" b="1" i="0" kern="1200" dirty="0" smtClean="0">
                <a:solidFill>
                  <a:schemeClr val="tx1"/>
                </a:solidFill>
                <a:effectLst/>
                <a:latin typeface="Times New Roman" panose="02020603050405020304" pitchFamily="18" charset="0"/>
                <a:ea typeface="+mn-ea"/>
                <a:cs typeface="+mn-cs"/>
              </a:rPr>
              <a:t>свернутого пула BPMN</a:t>
            </a:r>
            <a:r>
              <a:rPr lang="ru-RU" sz="1200" b="0" i="0" kern="1200" dirty="0" smtClean="0">
                <a:solidFill>
                  <a:schemeClr val="tx1"/>
                </a:solidFill>
                <a:effectLst/>
                <a:latin typeface="Times New Roman" panose="02020603050405020304" pitchFamily="18" charset="0"/>
                <a:ea typeface="+mn-ea"/>
                <a:cs typeface="+mn-cs"/>
              </a:rPr>
              <a:t>, как показано ниже.</a:t>
            </a:r>
          </a:p>
          <a:p>
            <a:r>
              <a:rPr lang="ru-RU" dirty="0" smtClean="0"/>
              <a:t/>
            </a:r>
            <a:br>
              <a:rPr lang="ru-RU" dirty="0" smtClean="0"/>
            </a:br>
            <a:endParaRPr lang="ru-RU" sz="1200" kern="1200" dirty="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84</a:t>
            </a:fld>
            <a:endParaRPr lang="ru-RU" altLang="ru-RU"/>
          </a:p>
        </p:txBody>
      </p:sp>
    </p:spTree>
    <p:extLst>
      <p:ext uri="{BB962C8B-B14F-4D97-AF65-F5344CB8AC3E}">
        <p14:creationId xmlns:p14="http://schemas.microsoft.com/office/powerpoint/2010/main" val="4131832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13</a:t>
            </a:fld>
            <a:endParaRPr lang="ru-RU" altLang="ru-RU"/>
          </a:p>
        </p:txBody>
      </p:sp>
    </p:spTree>
    <p:extLst>
      <p:ext uri="{BB962C8B-B14F-4D97-AF65-F5344CB8AC3E}">
        <p14:creationId xmlns:p14="http://schemas.microsoft.com/office/powerpoint/2010/main" val="25824852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smtClean="0">
                <a:solidFill>
                  <a:schemeClr val="tx1"/>
                </a:solidFill>
                <a:effectLst/>
                <a:latin typeface="Times New Roman" panose="02020603050405020304" pitchFamily="18" charset="0"/>
                <a:ea typeface="+mn-ea"/>
                <a:cs typeface="+mn-cs"/>
              </a:rPr>
              <a:t>Чтобы показать общую идею </a:t>
            </a:r>
            <a:r>
              <a:rPr lang="ru-RU" sz="1200" b="1" i="0" kern="1200" smtClean="0">
                <a:solidFill>
                  <a:schemeClr val="tx1"/>
                </a:solidFill>
                <a:effectLst/>
                <a:latin typeface="Times New Roman" panose="02020603050405020304" pitchFamily="18" charset="0"/>
                <a:ea typeface="+mn-ea"/>
                <a:cs typeface="+mn-cs"/>
              </a:rPr>
              <a:t>взаимодействия между процессами BPMN</a:t>
            </a:r>
            <a:r>
              <a:rPr lang="ru-RU" sz="1200" b="0" i="0" kern="1200" smtClean="0">
                <a:solidFill>
                  <a:schemeClr val="tx1"/>
                </a:solidFill>
                <a:effectLst/>
                <a:latin typeface="Times New Roman" panose="02020603050405020304" pitchFamily="18" charset="0"/>
                <a:ea typeface="+mn-ea"/>
                <a:cs typeface="+mn-cs"/>
              </a:rPr>
              <a:t> пул клиента также можно свернуть. Все взаимодействия между этими пулами будут отображены в виде потоков сообщений. Недостатком такой диаграммы является то, что не видна зависимость потоков сообщений от действий и событий внутри процессов. Например, не ясно, всегда ли служба доставки получает претензию от клиента или только при определенных условиях.</a:t>
            </a:r>
            <a:r>
              <a:rPr lang="ru-RU" dirty="0" smtClean="0"/>
              <a:t/>
            </a:r>
            <a:br>
              <a:rPr lang="ru-RU" dirty="0" smtClean="0"/>
            </a:br>
            <a:endParaRPr lang="ru-RU" sz="1200" kern="1200" dirty="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85</a:t>
            </a:fld>
            <a:endParaRPr lang="ru-RU" altLang="ru-RU"/>
          </a:p>
        </p:txBody>
      </p:sp>
    </p:spTree>
    <p:extLst>
      <p:ext uri="{BB962C8B-B14F-4D97-AF65-F5344CB8AC3E}">
        <p14:creationId xmlns:p14="http://schemas.microsoft.com/office/powerpoint/2010/main" val="38691745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
            </a:r>
            <a:br>
              <a:rPr lang="ru-RU" dirty="0" smtClean="0"/>
            </a:br>
            <a:endParaRPr lang="ru-RU" sz="1200" kern="1200" dirty="0">
              <a:solidFill>
                <a:schemeClr val="tx1"/>
              </a:solidFill>
              <a:effectLst/>
              <a:latin typeface="Times New Roman" panose="02020603050405020304" pitchFamily="18" charset="0"/>
              <a:ea typeface="+mn-ea"/>
              <a:cs typeface="+mn-cs"/>
            </a:endParaRPr>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90</a:t>
            </a:fld>
            <a:endParaRPr lang="ru-RU" altLang="ru-RU"/>
          </a:p>
        </p:txBody>
      </p:sp>
    </p:spTree>
    <p:extLst>
      <p:ext uri="{BB962C8B-B14F-4D97-AF65-F5344CB8AC3E}">
        <p14:creationId xmlns:p14="http://schemas.microsoft.com/office/powerpoint/2010/main" val="3869174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F6B35178-127A-4645-9BF6-4A31C9CAF1F1}" type="slidenum">
              <a:rPr lang="ru-RU" altLang="ru-RU" smtClean="0"/>
              <a:pPr>
                <a:defRPr/>
              </a:pPr>
              <a:t>14</a:t>
            </a:fld>
            <a:endParaRPr lang="ru-RU" altLang="ru-RU"/>
          </a:p>
        </p:txBody>
      </p:sp>
    </p:spTree>
    <p:extLst>
      <p:ext uri="{BB962C8B-B14F-4D97-AF65-F5344CB8AC3E}">
        <p14:creationId xmlns:p14="http://schemas.microsoft.com/office/powerpoint/2010/main" val="903720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762000" y="747713"/>
            <a:ext cx="4572000" cy="1592262"/>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762000" y="2401888"/>
            <a:ext cx="4572000" cy="11033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ru-RU" altLang="ru-RU"/>
          </a:p>
        </p:txBody>
      </p:sp>
      <p:sp>
        <p:nvSpPr>
          <p:cNvPr id="5" name="Rectangle 6"/>
          <p:cNvSpPr>
            <a:spLocks noGrp="1" noChangeArrowheads="1"/>
          </p:cNvSpPr>
          <p:nvPr>
            <p:ph type="sldNum" sz="quarter" idx="11"/>
          </p:nvPr>
        </p:nvSpPr>
        <p:spPr>
          <a:ln/>
        </p:spPr>
        <p:txBody>
          <a:bodyPr/>
          <a:lstStyle>
            <a:lvl1pPr>
              <a:defRPr/>
            </a:lvl1pPr>
          </a:lstStyle>
          <a:p>
            <a:pPr>
              <a:defRPr/>
            </a:pPr>
            <a:fld id="{D91BC3D3-BE27-4AC4-B6FB-B089C235A29A}" type="slidenum">
              <a:rPr lang="ru-RU" altLang="ru-RU"/>
              <a:pPr>
                <a:defRPr/>
              </a:pPr>
              <a:t>‹#›</a:t>
            </a:fld>
            <a:endParaRPr lang="ru-RU" altLang="ru-RU"/>
          </a:p>
        </p:txBody>
      </p:sp>
    </p:spTree>
    <p:extLst>
      <p:ext uri="{BB962C8B-B14F-4D97-AF65-F5344CB8AC3E}">
        <p14:creationId xmlns:p14="http://schemas.microsoft.com/office/powerpoint/2010/main" val="605243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ru-RU" altLang="ru-RU"/>
          </a:p>
        </p:txBody>
      </p:sp>
      <p:sp>
        <p:nvSpPr>
          <p:cNvPr id="5" name="Rectangle 6"/>
          <p:cNvSpPr>
            <a:spLocks noGrp="1" noChangeArrowheads="1"/>
          </p:cNvSpPr>
          <p:nvPr>
            <p:ph type="sldNum" sz="quarter" idx="11"/>
          </p:nvPr>
        </p:nvSpPr>
        <p:spPr>
          <a:ln/>
        </p:spPr>
        <p:txBody>
          <a:bodyPr/>
          <a:lstStyle>
            <a:lvl1pPr>
              <a:defRPr/>
            </a:lvl1pPr>
          </a:lstStyle>
          <a:p>
            <a:pPr>
              <a:defRPr/>
            </a:pPr>
            <a:fld id="{FDF5315D-10F1-4F0D-A0BC-7B239C5B8FEB}" type="slidenum">
              <a:rPr lang="ru-RU" altLang="ru-RU"/>
              <a:pPr>
                <a:defRPr/>
              </a:pPr>
              <a:t>‹#›</a:t>
            </a:fld>
            <a:endParaRPr lang="ru-RU" altLang="ru-RU"/>
          </a:p>
        </p:txBody>
      </p:sp>
    </p:spTree>
    <p:extLst>
      <p:ext uri="{BB962C8B-B14F-4D97-AF65-F5344CB8AC3E}">
        <p14:creationId xmlns:p14="http://schemas.microsoft.com/office/powerpoint/2010/main" val="1252914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4343400" y="406400"/>
            <a:ext cx="1295400" cy="3657600"/>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406400"/>
            <a:ext cx="3733800" cy="365760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ru-RU" altLang="ru-RU"/>
          </a:p>
        </p:txBody>
      </p:sp>
      <p:sp>
        <p:nvSpPr>
          <p:cNvPr id="5" name="Rectangle 6"/>
          <p:cNvSpPr>
            <a:spLocks noGrp="1" noChangeArrowheads="1"/>
          </p:cNvSpPr>
          <p:nvPr>
            <p:ph type="sldNum" sz="quarter" idx="11"/>
          </p:nvPr>
        </p:nvSpPr>
        <p:spPr>
          <a:ln/>
        </p:spPr>
        <p:txBody>
          <a:bodyPr/>
          <a:lstStyle>
            <a:lvl1pPr>
              <a:defRPr/>
            </a:lvl1pPr>
          </a:lstStyle>
          <a:p>
            <a:pPr>
              <a:defRPr/>
            </a:pPr>
            <a:fld id="{C340E667-AF0E-4A2B-B6E6-0CBE9C22F52B}" type="slidenum">
              <a:rPr lang="ru-RU" altLang="ru-RU"/>
              <a:pPr>
                <a:defRPr/>
              </a:pPr>
              <a:t>‹#›</a:t>
            </a:fld>
            <a:endParaRPr lang="ru-RU" altLang="ru-RU"/>
          </a:p>
        </p:txBody>
      </p:sp>
    </p:spTree>
    <p:extLst>
      <p:ext uri="{BB962C8B-B14F-4D97-AF65-F5344CB8AC3E}">
        <p14:creationId xmlns:p14="http://schemas.microsoft.com/office/powerpoint/2010/main" val="1057666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OverObj">
  <p:cSld name="Заголовок и текст над объектом">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04800" y="304800"/>
            <a:ext cx="5486400" cy="914400"/>
          </a:xfrm>
        </p:spPr>
        <p:txBody>
          <a:bodyPr/>
          <a:lstStyle/>
          <a:p>
            <a:r>
              <a:rPr lang="ru-RU" smtClean="0"/>
              <a:t>Образец заголовка</a:t>
            </a:r>
            <a:endParaRPr lang="ru-RU"/>
          </a:p>
        </p:txBody>
      </p:sp>
      <p:sp>
        <p:nvSpPr>
          <p:cNvPr id="3" name="Текст 2"/>
          <p:cNvSpPr>
            <a:spLocks noGrp="1"/>
          </p:cNvSpPr>
          <p:nvPr>
            <p:ph type="body" sz="half" idx="1"/>
          </p:nvPr>
        </p:nvSpPr>
        <p:spPr>
          <a:xfrm>
            <a:off x="304800" y="1320800"/>
            <a:ext cx="5486400" cy="12446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304800" y="2667000"/>
            <a:ext cx="5486400" cy="12446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2"/>
          <p:cNvSpPr>
            <a:spLocks noGrp="1" noChangeArrowheads="1"/>
          </p:cNvSpPr>
          <p:nvPr>
            <p:ph type="ftr" sz="quarter" idx="10"/>
          </p:nvPr>
        </p:nvSpPr>
        <p:spPr>
          <a:xfrm>
            <a:off x="0" y="0"/>
            <a:ext cx="0" cy="0"/>
          </a:xfrm>
        </p:spPr>
        <p:txBody>
          <a:bodyPr/>
          <a:lstStyle>
            <a:lvl1pPr>
              <a:defRPr/>
            </a:lvl1pPr>
          </a:lstStyle>
          <a:p>
            <a:pPr>
              <a:defRPr/>
            </a:pPr>
            <a:endParaRPr lang="ru-RU"/>
          </a:p>
        </p:txBody>
      </p:sp>
      <p:sp>
        <p:nvSpPr>
          <p:cNvPr id="6" name="Rectangle 3"/>
          <p:cNvSpPr>
            <a:spLocks noGrp="1" noChangeArrowheads="1"/>
          </p:cNvSpPr>
          <p:nvPr>
            <p:ph type="sldNum" sz="quarter" idx="11"/>
          </p:nvPr>
        </p:nvSpPr>
        <p:spPr/>
        <p:txBody>
          <a:bodyPr/>
          <a:lstStyle>
            <a:lvl1pPr>
              <a:defRPr/>
            </a:lvl1pPr>
          </a:lstStyle>
          <a:p>
            <a:pPr>
              <a:defRPr/>
            </a:pPr>
            <a:fld id="{899DDD6F-DE9C-416C-B4DF-627FAA522C59}" type="slidenum">
              <a:rPr lang="ru-RU" altLang="ru-RU"/>
              <a:pPr>
                <a:defRPr/>
              </a:pPr>
              <a:t>‹#›</a:t>
            </a:fld>
            <a:endParaRPr lang="ru-RU" altLang="ru-RU"/>
          </a:p>
        </p:txBody>
      </p:sp>
      <p:sp>
        <p:nvSpPr>
          <p:cNvPr id="7" name="Rectangle 16"/>
          <p:cNvSpPr>
            <a:spLocks noGrp="1" noChangeArrowheads="1"/>
          </p:cNvSpPr>
          <p:nvPr>
            <p:ph type="dt" sz="half" idx="12"/>
          </p:nvPr>
        </p:nvSpPr>
        <p:spPr/>
        <p:txBody>
          <a:bodyPr/>
          <a:lstStyle>
            <a:lvl1pPr>
              <a:defRPr/>
            </a:lvl1pPr>
          </a:lstStyle>
          <a:p>
            <a:pPr>
              <a:defRPr/>
            </a:pPr>
            <a:endParaRPr lang="ru-RU"/>
          </a:p>
        </p:txBody>
      </p:sp>
    </p:spTree>
    <p:extLst>
      <p:ext uri="{BB962C8B-B14F-4D97-AF65-F5344CB8AC3E}">
        <p14:creationId xmlns:p14="http://schemas.microsoft.com/office/powerpoint/2010/main" val="308351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bl">
  <p:cSld name="Заголовок и таблиц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04800" y="304800"/>
            <a:ext cx="5486400" cy="914400"/>
          </a:xfrm>
        </p:spPr>
        <p:txBody>
          <a:bodyPr/>
          <a:lstStyle/>
          <a:p>
            <a:r>
              <a:rPr lang="ru-RU" smtClean="0"/>
              <a:t>Образец заголовка</a:t>
            </a:r>
            <a:endParaRPr lang="ru-RU"/>
          </a:p>
        </p:txBody>
      </p:sp>
      <p:sp>
        <p:nvSpPr>
          <p:cNvPr id="3" name="Таблица 2"/>
          <p:cNvSpPr>
            <a:spLocks noGrp="1"/>
          </p:cNvSpPr>
          <p:nvPr>
            <p:ph type="tbl" idx="1"/>
          </p:nvPr>
        </p:nvSpPr>
        <p:spPr>
          <a:xfrm>
            <a:off x="304800" y="1320800"/>
            <a:ext cx="5486400" cy="2590800"/>
          </a:xfrm>
        </p:spPr>
        <p:txBody>
          <a:bodyPr/>
          <a:lstStyle/>
          <a:p>
            <a:pPr lvl="0"/>
            <a:endParaRPr lang="ru-RU" noProof="0" smtClean="0"/>
          </a:p>
        </p:txBody>
      </p:sp>
      <p:sp>
        <p:nvSpPr>
          <p:cNvPr id="4" name="Rectangle 2"/>
          <p:cNvSpPr>
            <a:spLocks noGrp="1" noChangeArrowheads="1"/>
          </p:cNvSpPr>
          <p:nvPr>
            <p:ph type="ftr" sz="quarter" idx="10"/>
          </p:nvPr>
        </p:nvSpPr>
        <p:spPr>
          <a:xfrm>
            <a:off x="0" y="0"/>
            <a:ext cx="0" cy="0"/>
          </a:xfrm>
        </p:spPr>
        <p:txBody>
          <a:bodyPr/>
          <a:lstStyle>
            <a:lvl1pPr>
              <a:defRPr/>
            </a:lvl1pPr>
          </a:lstStyle>
          <a:p>
            <a:pPr>
              <a:defRPr/>
            </a:pPr>
            <a:endParaRPr lang="ru-RU"/>
          </a:p>
        </p:txBody>
      </p:sp>
      <p:sp>
        <p:nvSpPr>
          <p:cNvPr id="5" name="Rectangle 3"/>
          <p:cNvSpPr>
            <a:spLocks noGrp="1" noChangeArrowheads="1"/>
          </p:cNvSpPr>
          <p:nvPr>
            <p:ph type="sldNum" sz="quarter" idx="11"/>
          </p:nvPr>
        </p:nvSpPr>
        <p:spPr/>
        <p:txBody>
          <a:bodyPr/>
          <a:lstStyle>
            <a:lvl1pPr>
              <a:defRPr/>
            </a:lvl1pPr>
          </a:lstStyle>
          <a:p>
            <a:pPr>
              <a:defRPr/>
            </a:pPr>
            <a:fld id="{796892BE-A6D3-43A6-9E39-66CB529ED478}" type="slidenum">
              <a:rPr lang="ru-RU" altLang="ru-RU"/>
              <a:pPr>
                <a:defRPr/>
              </a:pPr>
              <a:t>‹#›</a:t>
            </a:fld>
            <a:endParaRPr lang="ru-RU" altLang="ru-RU"/>
          </a:p>
        </p:txBody>
      </p:sp>
      <p:sp>
        <p:nvSpPr>
          <p:cNvPr id="6" name="Rectangle 16"/>
          <p:cNvSpPr>
            <a:spLocks noGrp="1" noChangeArrowheads="1"/>
          </p:cNvSpPr>
          <p:nvPr>
            <p:ph type="dt" sz="half" idx="12"/>
          </p:nvPr>
        </p:nvSpPr>
        <p:spPr/>
        <p:txBody>
          <a:bodyPr/>
          <a:lstStyle>
            <a:lvl1pPr>
              <a:defRPr/>
            </a:lvl1pPr>
          </a:lstStyle>
          <a:p>
            <a:pPr>
              <a:defRPr/>
            </a:pPr>
            <a:endParaRPr lang="ru-RU"/>
          </a:p>
        </p:txBody>
      </p:sp>
    </p:spTree>
    <p:extLst>
      <p:ext uri="{BB962C8B-B14F-4D97-AF65-F5344CB8AC3E}">
        <p14:creationId xmlns:p14="http://schemas.microsoft.com/office/powerpoint/2010/main" val="20958451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6096000" cy="4572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ru-RU" altLang="ru-RU" sz="1600" smtClean="0">
                <a:latin typeface="Times New Roman" panose="02020603050405020304" pitchFamily="18"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z="1600" smtClean="0">
                <a:latin typeface="Times New Roman" panose="02020603050405020304" pitchFamily="18" charset="0"/>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z="1600" smtClean="0">
                  <a:latin typeface="Times New Roman" panose="02020603050405020304" pitchFamily="18" charset="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z="1600" smtClean="0">
                  <a:latin typeface="Times New Roman" panose="02020603050405020304" pitchFamily="18"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z="1600" smtClean="0">
                  <a:latin typeface="Times New Roman" panose="02020603050405020304" pitchFamily="18"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z="1600" smtClean="0">
                  <a:latin typeface="Times New Roman" panose="02020603050405020304" pitchFamily="18"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z="1600" smtClean="0">
                  <a:latin typeface="Times New Roman" panose="02020603050405020304" pitchFamily="18"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z="1600" smtClean="0">
                  <a:latin typeface="Times New Roman" panose="02020603050405020304" pitchFamily="18"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z="1600" smtClean="0">
                  <a:latin typeface="Times New Roman" panose="02020603050405020304" pitchFamily="18" charset="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z="1600" smtClean="0">
                  <a:latin typeface="Times New Roman" panose="02020603050405020304" pitchFamily="18" charset="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z="1600" smtClean="0">
                  <a:latin typeface="Times New Roman" panose="02020603050405020304" pitchFamily="18"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z="1600" smtClean="0">
                  <a:latin typeface="Times New Roman" panose="02020603050405020304" pitchFamily="18" charset="0"/>
                </a:endParaRPr>
              </a:p>
            </p:txBody>
          </p:sp>
        </p:grpSp>
      </p:grpSp>
      <p:sp>
        <p:nvSpPr>
          <p:cNvPr id="36883" name="Rectangle 19"/>
          <p:cNvSpPr>
            <a:spLocks noGrp="1" noChangeArrowheads="1"/>
          </p:cNvSpPr>
          <p:nvPr>
            <p:ph type="ctrTitle"/>
          </p:nvPr>
        </p:nvSpPr>
        <p:spPr>
          <a:xfrm>
            <a:off x="1981200" y="1219200"/>
            <a:ext cx="4013200" cy="1473200"/>
          </a:xfrm>
        </p:spPr>
        <p:txBody>
          <a:bodyPr/>
          <a:lstStyle>
            <a:lvl1pPr>
              <a:defRPr sz="3334">
                <a:solidFill>
                  <a:srgbClr val="FFFFFF"/>
                </a:solidFill>
              </a:defRPr>
            </a:lvl1pPr>
          </a:lstStyle>
          <a:p>
            <a:pPr lvl="0"/>
            <a:r>
              <a:rPr lang="ru-RU" altLang="ru-RU" noProof="0" smtClean="0"/>
              <a:t>Образец заголовка</a:t>
            </a:r>
          </a:p>
        </p:txBody>
      </p:sp>
      <p:sp>
        <p:nvSpPr>
          <p:cNvPr id="36884" name="Rectangle 20"/>
          <p:cNvSpPr>
            <a:spLocks noGrp="1" noChangeArrowheads="1"/>
          </p:cNvSpPr>
          <p:nvPr>
            <p:ph type="subTitle" idx="1"/>
          </p:nvPr>
        </p:nvSpPr>
        <p:spPr>
          <a:xfrm>
            <a:off x="1981200" y="2844800"/>
            <a:ext cx="4013200" cy="1168400"/>
          </a:xfrm>
        </p:spPr>
        <p:txBody>
          <a:bodyPr/>
          <a:lstStyle>
            <a:lvl1pPr marL="0" indent="0">
              <a:buFont typeface="Wingdings" panose="05000000000000000000" pitchFamily="2" charset="2"/>
              <a:buNone/>
              <a:defRPr sz="2267"/>
            </a:lvl1pPr>
          </a:lstStyle>
          <a:p>
            <a:pPr lvl="0"/>
            <a:r>
              <a:rPr lang="ru-RU" altLang="ru-RU" noProof="0" smtClean="0"/>
              <a:t>Образец подзаголовка</a:t>
            </a:r>
          </a:p>
        </p:txBody>
      </p:sp>
      <p:sp>
        <p:nvSpPr>
          <p:cNvPr id="18" name="Rectangle 16"/>
          <p:cNvSpPr>
            <a:spLocks noGrp="1" noChangeArrowheads="1"/>
          </p:cNvSpPr>
          <p:nvPr>
            <p:ph type="dt" sz="half" idx="10"/>
          </p:nvPr>
        </p:nvSpPr>
        <p:spPr>
          <a:xfrm>
            <a:off x="304800" y="4165600"/>
            <a:ext cx="1422400" cy="304800"/>
          </a:xfrm>
        </p:spPr>
        <p:txBody>
          <a:bodyPr/>
          <a:lstStyle>
            <a:lvl1pPr>
              <a:defRPr/>
            </a:lvl1pPr>
          </a:lstStyle>
          <a:p>
            <a:pPr>
              <a:defRPr/>
            </a:pPr>
            <a:endParaRPr lang="ru-RU" altLang="ru-RU"/>
          </a:p>
        </p:txBody>
      </p:sp>
      <p:sp>
        <p:nvSpPr>
          <p:cNvPr id="19" name="Rectangle 17"/>
          <p:cNvSpPr>
            <a:spLocks noGrp="1" noChangeArrowheads="1"/>
          </p:cNvSpPr>
          <p:nvPr>
            <p:ph type="ftr" sz="quarter" idx="11"/>
          </p:nvPr>
        </p:nvSpPr>
        <p:spPr/>
        <p:txBody>
          <a:bodyPr/>
          <a:lstStyle>
            <a:lvl1pPr>
              <a:defRPr/>
            </a:lvl1pPr>
          </a:lstStyle>
          <a:p>
            <a:pPr>
              <a:defRPr/>
            </a:pPr>
            <a:endParaRPr lang="ru-RU" altLang="ru-RU"/>
          </a:p>
        </p:txBody>
      </p:sp>
      <p:sp>
        <p:nvSpPr>
          <p:cNvPr id="20" name="Rectangle 18"/>
          <p:cNvSpPr>
            <a:spLocks noGrp="1" noChangeArrowheads="1"/>
          </p:cNvSpPr>
          <p:nvPr>
            <p:ph type="sldNum" sz="quarter" idx="12"/>
          </p:nvPr>
        </p:nvSpPr>
        <p:spPr/>
        <p:txBody>
          <a:bodyPr/>
          <a:lstStyle>
            <a:lvl1pPr>
              <a:defRPr/>
            </a:lvl1pPr>
          </a:lstStyle>
          <a:p>
            <a:pPr>
              <a:defRPr/>
            </a:pPr>
            <a:fld id="{C71B78D5-6018-4095-B94E-065DF4C2F5C1}" type="slidenum">
              <a:rPr lang="ru-RU" altLang="ru-RU"/>
              <a:pPr>
                <a:defRPr/>
              </a:pPr>
              <a:t>‹#›</a:t>
            </a:fld>
            <a:endParaRPr lang="ru-RU" altLang="ru-RU"/>
          </a:p>
        </p:txBody>
      </p:sp>
    </p:spTree>
    <p:extLst>
      <p:ext uri="{BB962C8B-B14F-4D97-AF65-F5344CB8AC3E}">
        <p14:creationId xmlns:p14="http://schemas.microsoft.com/office/powerpoint/2010/main" val="1478269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2"/>
          <p:cNvSpPr>
            <a:spLocks noGrp="1" noChangeArrowheads="1"/>
          </p:cNvSpPr>
          <p:nvPr>
            <p:ph type="ftr" sz="quarter" idx="10"/>
          </p:nvPr>
        </p:nvSpPr>
        <p:spPr>
          <a:ln/>
        </p:spPr>
        <p:txBody>
          <a:bodyPr/>
          <a:lstStyle>
            <a:lvl1pPr>
              <a:defRPr/>
            </a:lvl1pPr>
          </a:lstStyle>
          <a:p>
            <a:pPr>
              <a:defRPr/>
            </a:pPr>
            <a:endParaRPr lang="ru-RU" altLang="ru-RU"/>
          </a:p>
        </p:txBody>
      </p:sp>
      <p:sp>
        <p:nvSpPr>
          <p:cNvPr id="5" name="Rectangle 3"/>
          <p:cNvSpPr>
            <a:spLocks noGrp="1" noChangeArrowheads="1"/>
          </p:cNvSpPr>
          <p:nvPr>
            <p:ph type="sldNum" sz="quarter" idx="11"/>
          </p:nvPr>
        </p:nvSpPr>
        <p:spPr>
          <a:ln/>
        </p:spPr>
        <p:txBody>
          <a:bodyPr/>
          <a:lstStyle>
            <a:lvl1pPr>
              <a:defRPr/>
            </a:lvl1pPr>
          </a:lstStyle>
          <a:p>
            <a:pPr>
              <a:defRPr/>
            </a:pPr>
            <a:fld id="{72778895-2C87-43E8-B270-BC0B1C982EAA}" type="slidenum">
              <a:rPr lang="ru-RU" altLang="ru-RU"/>
              <a:pPr>
                <a:defRPr/>
              </a:pPr>
              <a:t>‹#›</a:t>
            </a:fld>
            <a:endParaRPr lang="ru-RU" altLang="ru-RU"/>
          </a:p>
        </p:txBody>
      </p:sp>
      <p:sp>
        <p:nvSpPr>
          <p:cNvPr id="6" name="Rectangle 16"/>
          <p:cNvSpPr>
            <a:spLocks noGrp="1" noChangeArrowheads="1"/>
          </p:cNvSpPr>
          <p:nvPr>
            <p:ph type="dt" sz="half" idx="12"/>
          </p:nvPr>
        </p:nvSpPr>
        <p:spPr>
          <a:ln/>
        </p:spPr>
        <p:txBody>
          <a:bodyPr/>
          <a:lstStyle>
            <a:lvl1pPr>
              <a:defRPr/>
            </a:lvl1pPr>
          </a:lstStyle>
          <a:p>
            <a:pPr>
              <a:defRPr/>
            </a:pPr>
            <a:endParaRPr lang="ru-RU" altLang="ru-RU"/>
          </a:p>
        </p:txBody>
      </p:sp>
    </p:spTree>
    <p:extLst>
      <p:ext uri="{BB962C8B-B14F-4D97-AF65-F5344CB8AC3E}">
        <p14:creationId xmlns:p14="http://schemas.microsoft.com/office/powerpoint/2010/main" val="3768413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15925" y="1139826"/>
            <a:ext cx="5257800" cy="1901825"/>
          </a:xfrm>
        </p:spPr>
        <p:txBody>
          <a:bodyPr anchor="b"/>
          <a:lstStyle>
            <a:lvl1pPr>
              <a:defRPr sz="4000"/>
            </a:lvl1pPr>
          </a:lstStyle>
          <a:p>
            <a:r>
              <a:rPr lang="ru-RU" smtClean="0"/>
              <a:t>Образец заголовка</a:t>
            </a:r>
            <a:endParaRPr lang="ru-RU"/>
          </a:p>
        </p:txBody>
      </p:sp>
      <p:sp>
        <p:nvSpPr>
          <p:cNvPr id="3" name="Текст 2"/>
          <p:cNvSpPr>
            <a:spLocks noGrp="1"/>
          </p:cNvSpPr>
          <p:nvPr>
            <p:ph type="body" idx="1"/>
          </p:nvPr>
        </p:nvSpPr>
        <p:spPr>
          <a:xfrm>
            <a:off x="415925" y="3059642"/>
            <a:ext cx="5257800" cy="1000125"/>
          </a:xfrm>
        </p:spPr>
        <p:txBody>
          <a:bodyPr/>
          <a:lstStyle>
            <a:lvl1pPr marL="0" indent="0">
              <a:buNone/>
              <a:defRPr sz="1600"/>
            </a:lvl1pPr>
            <a:lvl2pPr marL="304815" indent="0">
              <a:buNone/>
              <a:defRPr sz="1333"/>
            </a:lvl2pPr>
            <a:lvl3pPr marL="609630" indent="0">
              <a:buNone/>
              <a:defRPr sz="1200"/>
            </a:lvl3pPr>
            <a:lvl4pPr marL="914446" indent="0">
              <a:buNone/>
              <a:defRPr sz="1067"/>
            </a:lvl4pPr>
            <a:lvl5pPr marL="1219261" indent="0">
              <a:buNone/>
              <a:defRPr sz="1067"/>
            </a:lvl5pPr>
            <a:lvl6pPr marL="1524076" indent="0">
              <a:buNone/>
              <a:defRPr sz="1067"/>
            </a:lvl6pPr>
            <a:lvl7pPr marL="1828891" indent="0">
              <a:buNone/>
              <a:defRPr sz="1067"/>
            </a:lvl7pPr>
            <a:lvl8pPr marL="2133707" indent="0">
              <a:buNone/>
              <a:defRPr sz="1067"/>
            </a:lvl8pPr>
            <a:lvl9pPr marL="2438522" indent="0">
              <a:buNone/>
              <a:defRPr sz="1067"/>
            </a:lvl9pPr>
          </a:lstStyle>
          <a:p>
            <a:pPr lvl="0"/>
            <a:r>
              <a:rPr lang="ru-RU" smtClean="0"/>
              <a:t>Образец текста</a:t>
            </a:r>
          </a:p>
        </p:txBody>
      </p:sp>
      <p:sp>
        <p:nvSpPr>
          <p:cNvPr id="4" name="Rectangle 2"/>
          <p:cNvSpPr>
            <a:spLocks noGrp="1" noChangeArrowheads="1"/>
          </p:cNvSpPr>
          <p:nvPr>
            <p:ph type="ftr" sz="quarter" idx="10"/>
          </p:nvPr>
        </p:nvSpPr>
        <p:spPr>
          <a:ln/>
        </p:spPr>
        <p:txBody>
          <a:bodyPr/>
          <a:lstStyle>
            <a:lvl1pPr>
              <a:defRPr/>
            </a:lvl1pPr>
          </a:lstStyle>
          <a:p>
            <a:pPr>
              <a:defRPr/>
            </a:pPr>
            <a:endParaRPr lang="ru-RU" altLang="ru-RU"/>
          </a:p>
        </p:txBody>
      </p:sp>
      <p:sp>
        <p:nvSpPr>
          <p:cNvPr id="5" name="Rectangle 3"/>
          <p:cNvSpPr>
            <a:spLocks noGrp="1" noChangeArrowheads="1"/>
          </p:cNvSpPr>
          <p:nvPr>
            <p:ph type="sldNum" sz="quarter" idx="11"/>
          </p:nvPr>
        </p:nvSpPr>
        <p:spPr>
          <a:ln/>
        </p:spPr>
        <p:txBody>
          <a:bodyPr/>
          <a:lstStyle>
            <a:lvl1pPr>
              <a:defRPr/>
            </a:lvl1pPr>
          </a:lstStyle>
          <a:p>
            <a:pPr>
              <a:defRPr/>
            </a:pPr>
            <a:fld id="{8B85FEE2-E970-4128-80BA-696772487B69}" type="slidenum">
              <a:rPr lang="ru-RU" altLang="ru-RU"/>
              <a:pPr>
                <a:defRPr/>
              </a:pPr>
              <a:t>‹#›</a:t>
            </a:fld>
            <a:endParaRPr lang="ru-RU" altLang="ru-RU"/>
          </a:p>
        </p:txBody>
      </p:sp>
      <p:sp>
        <p:nvSpPr>
          <p:cNvPr id="6" name="Rectangle 16"/>
          <p:cNvSpPr>
            <a:spLocks noGrp="1" noChangeArrowheads="1"/>
          </p:cNvSpPr>
          <p:nvPr>
            <p:ph type="dt" sz="half" idx="12"/>
          </p:nvPr>
        </p:nvSpPr>
        <p:spPr>
          <a:ln/>
        </p:spPr>
        <p:txBody>
          <a:bodyPr/>
          <a:lstStyle>
            <a:lvl1pPr>
              <a:defRPr/>
            </a:lvl1pPr>
          </a:lstStyle>
          <a:p>
            <a:pPr>
              <a:defRPr/>
            </a:pPr>
            <a:endParaRPr lang="ru-RU" altLang="ru-RU"/>
          </a:p>
        </p:txBody>
      </p:sp>
    </p:spTree>
    <p:extLst>
      <p:ext uri="{BB962C8B-B14F-4D97-AF65-F5344CB8AC3E}">
        <p14:creationId xmlns:p14="http://schemas.microsoft.com/office/powerpoint/2010/main" val="29000903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304800" y="1320800"/>
            <a:ext cx="2692400" cy="25908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3098800" y="1320800"/>
            <a:ext cx="2692400" cy="25908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2"/>
          <p:cNvSpPr>
            <a:spLocks noGrp="1" noChangeArrowheads="1"/>
          </p:cNvSpPr>
          <p:nvPr>
            <p:ph type="ftr" sz="quarter" idx="10"/>
          </p:nvPr>
        </p:nvSpPr>
        <p:spPr>
          <a:ln/>
        </p:spPr>
        <p:txBody>
          <a:bodyPr/>
          <a:lstStyle>
            <a:lvl1pPr>
              <a:defRPr/>
            </a:lvl1pPr>
          </a:lstStyle>
          <a:p>
            <a:pPr>
              <a:defRPr/>
            </a:pPr>
            <a:endParaRPr lang="ru-RU" altLang="ru-RU"/>
          </a:p>
        </p:txBody>
      </p:sp>
      <p:sp>
        <p:nvSpPr>
          <p:cNvPr id="6" name="Rectangle 3"/>
          <p:cNvSpPr>
            <a:spLocks noGrp="1" noChangeArrowheads="1"/>
          </p:cNvSpPr>
          <p:nvPr>
            <p:ph type="sldNum" sz="quarter" idx="11"/>
          </p:nvPr>
        </p:nvSpPr>
        <p:spPr>
          <a:ln/>
        </p:spPr>
        <p:txBody>
          <a:bodyPr/>
          <a:lstStyle>
            <a:lvl1pPr>
              <a:defRPr/>
            </a:lvl1pPr>
          </a:lstStyle>
          <a:p>
            <a:pPr>
              <a:defRPr/>
            </a:pPr>
            <a:fld id="{41A4D60C-E607-4855-A687-22FAFE95BF6F}" type="slidenum">
              <a:rPr lang="ru-RU" altLang="ru-RU"/>
              <a:pPr>
                <a:defRPr/>
              </a:pPr>
              <a:t>‹#›</a:t>
            </a:fld>
            <a:endParaRPr lang="ru-RU" altLang="ru-RU"/>
          </a:p>
        </p:txBody>
      </p:sp>
      <p:sp>
        <p:nvSpPr>
          <p:cNvPr id="7" name="Rectangle 16"/>
          <p:cNvSpPr>
            <a:spLocks noGrp="1" noChangeArrowheads="1"/>
          </p:cNvSpPr>
          <p:nvPr>
            <p:ph type="dt" sz="half" idx="12"/>
          </p:nvPr>
        </p:nvSpPr>
        <p:spPr>
          <a:ln/>
        </p:spPr>
        <p:txBody>
          <a:bodyPr/>
          <a:lstStyle>
            <a:lvl1pPr>
              <a:defRPr/>
            </a:lvl1pPr>
          </a:lstStyle>
          <a:p>
            <a:pPr>
              <a:defRPr/>
            </a:pPr>
            <a:endParaRPr lang="ru-RU" altLang="ru-RU"/>
          </a:p>
        </p:txBody>
      </p:sp>
    </p:spTree>
    <p:extLst>
      <p:ext uri="{BB962C8B-B14F-4D97-AF65-F5344CB8AC3E}">
        <p14:creationId xmlns:p14="http://schemas.microsoft.com/office/powerpoint/2010/main" val="8020879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0159" y="243417"/>
            <a:ext cx="5257800" cy="883709"/>
          </a:xfrm>
        </p:spPr>
        <p:txBody>
          <a:bodyPr/>
          <a:lstStyle/>
          <a:p>
            <a:r>
              <a:rPr lang="ru-RU" smtClean="0"/>
              <a:t>Образец заголовка</a:t>
            </a:r>
            <a:endParaRPr lang="ru-RU"/>
          </a:p>
        </p:txBody>
      </p:sp>
      <p:sp>
        <p:nvSpPr>
          <p:cNvPr id="3" name="Текст 2"/>
          <p:cNvSpPr>
            <a:spLocks noGrp="1"/>
          </p:cNvSpPr>
          <p:nvPr>
            <p:ph type="body" idx="1"/>
          </p:nvPr>
        </p:nvSpPr>
        <p:spPr>
          <a:xfrm>
            <a:off x="420159" y="1120775"/>
            <a:ext cx="2579158" cy="549275"/>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ru-RU" smtClean="0"/>
              <a:t>Образец текста</a:t>
            </a:r>
          </a:p>
        </p:txBody>
      </p:sp>
      <p:sp>
        <p:nvSpPr>
          <p:cNvPr id="4" name="Объект 3"/>
          <p:cNvSpPr>
            <a:spLocks noGrp="1"/>
          </p:cNvSpPr>
          <p:nvPr>
            <p:ph sz="half" idx="2"/>
          </p:nvPr>
        </p:nvSpPr>
        <p:spPr>
          <a:xfrm>
            <a:off x="420159" y="1670050"/>
            <a:ext cx="2579158" cy="2456392"/>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3086100" y="1120775"/>
            <a:ext cx="2591859" cy="549275"/>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ru-RU" smtClean="0"/>
              <a:t>Образец текста</a:t>
            </a:r>
          </a:p>
        </p:txBody>
      </p:sp>
      <p:sp>
        <p:nvSpPr>
          <p:cNvPr id="6" name="Объект 5"/>
          <p:cNvSpPr>
            <a:spLocks noGrp="1"/>
          </p:cNvSpPr>
          <p:nvPr>
            <p:ph sz="quarter" idx="4"/>
          </p:nvPr>
        </p:nvSpPr>
        <p:spPr>
          <a:xfrm>
            <a:off x="3086100" y="1670050"/>
            <a:ext cx="2591859" cy="2456392"/>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2"/>
          <p:cNvSpPr>
            <a:spLocks noGrp="1" noChangeArrowheads="1"/>
          </p:cNvSpPr>
          <p:nvPr>
            <p:ph type="ftr" sz="quarter" idx="10"/>
          </p:nvPr>
        </p:nvSpPr>
        <p:spPr>
          <a:ln/>
        </p:spPr>
        <p:txBody>
          <a:bodyPr/>
          <a:lstStyle>
            <a:lvl1pPr>
              <a:defRPr/>
            </a:lvl1pPr>
          </a:lstStyle>
          <a:p>
            <a:pPr>
              <a:defRPr/>
            </a:pPr>
            <a:endParaRPr lang="ru-RU" altLang="ru-RU"/>
          </a:p>
        </p:txBody>
      </p:sp>
      <p:sp>
        <p:nvSpPr>
          <p:cNvPr id="8" name="Rectangle 3"/>
          <p:cNvSpPr>
            <a:spLocks noGrp="1" noChangeArrowheads="1"/>
          </p:cNvSpPr>
          <p:nvPr>
            <p:ph type="sldNum" sz="quarter" idx="11"/>
          </p:nvPr>
        </p:nvSpPr>
        <p:spPr>
          <a:ln/>
        </p:spPr>
        <p:txBody>
          <a:bodyPr/>
          <a:lstStyle>
            <a:lvl1pPr>
              <a:defRPr/>
            </a:lvl1pPr>
          </a:lstStyle>
          <a:p>
            <a:pPr>
              <a:defRPr/>
            </a:pPr>
            <a:fld id="{9B234A2D-78BB-4CA2-BE5C-F97FFDC9C3C5}" type="slidenum">
              <a:rPr lang="ru-RU" altLang="ru-RU"/>
              <a:pPr>
                <a:defRPr/>
              </a:pPr>
              <a:t>‹#›</a:t>
            </a:fld>
            <a:endParaRPr lang="ru-RU" altLang="ru-RU"/>
          </a:p>
        </p:txBody>
      </p:sp>
      <p:sp>
        <p:nvSpPr>
          <p:cNvPr id="9" name="Rectangle 16"/>
          <p:cNvSpPr>
            <a:spLocks noGrp="1" noChangeArrowheads="1"/>
          </p:cNvSpPr>
          <p:nvPr>
            <p:ph type="dt" sz="half" idx="12"/>
          </p:nvPr>
        </p:nvSpPr>
        <p:spPr>
          <a:ln/>
        </p:spPr>
        <p:txBody>
          <a:bodyPr/>
          <a:lstStyle>
            <a:lvl1pPr>
              <a:defRPr/>
            </a:lvl1pPr>
          </a:lstStyle>
          <a:p>
            <a:pPr>
              <a:defRPr/>
            </a:pPr>
            <a:endParaRPr lang="ru-RU" altLang="ru-RU"/>
          </a:p>
        </p:txBody>
      </p:sp>
    </p:spTree>
    <p:extLst>
      <p:ext uri="{BB962C8B-B14F-4D97-AF65-F5344CB8AC3E}">
        <p14:creationId xmlns:p14="http://schemas.microsoft.com/office/powerpoint/2010/main" val="4247333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2"/>
          <p:cNvSpPr>
            <a:spLocks noGrp="1" noChangeArrowheads="1"/>
          </p:cNvSpPr>
          <p:nvPr>
            <p:ph type="ftr" sz="quarter" idx="10"/>
          </p:nvPr>
        </p:nvSpPr>
        <p:spPr>
          <a:ln/>
        </p:spPr>
        <p:txBody>
          <a:bodyPr/>
          <a:lstStyle>
            <a:lvl1pPr>
              <a:defRPr/>
            </a:lvl1pPr>
          </a:lstStyle>
          <a:p>
            <a:pPr>
              <a:defRPr/>
            </a:pPr>
            <a:endParaRPr lang="ru-RU" altLang="ru-RU"/>
          </a:p>
        </p:txBody>
      </p:sp>
      <p:sp>
        <p:nvSpPr>
          <p:cNvPr id="4" name="Rectangle 3"/>
          <p:cNvSpPr>
            <a:spLocks noGrp="1" noChangeArrowheads="1"/>
          </p:cNvSpPr>
          <p:nvPr>
            <p:ph type="sldNum" sz="quarter" idx="11"/>
          </p:nvPr>
        </p:nvSpPr>
        <p:spPr>
          <a:ln/>
        </p:spPr>
        <p:txBody>
          <a:bodyPr/>
          <a:lstStyle>
            <a:lvl1pPr>
              <a:defRPr/>
            </a:lvl1pPr>
          </a:lstStyle>
          <a:p>
            <a:pPr>
              <a:defRPr/>
            </a:pPr>
            <a:fld id="{AF34FA80-F164-47B5-BB9D-7F7B8B5A1F1A}" type="slidenum">
              <a:rPr lang="ru-RU" altLang="ru-RU"/>
              <a:pPr>
                <a:defRPr/>
              </a:pPr>
              <a:t>‹#›</a:t>
            </a:fld>
            <a:endParaRPr lang="ru-RU" altLang="ru-RU"/>
          </a:p>
        </p:txBody>
      </p:sp>
      <p:sp>
        <p:nvSpPr>
          <p:cNvPr id="5" name="Rectangle 16"/>
          <p:cNvSpPr>
            <a:spLocks noGrp="1" noChangeArrowheads="1"/>
          </p:cNvSpPr>
          <p:nvPr>
            <p:ph type="dt" sz="half" idx="12"/>
          </p:nvPr>
        </p:nvSpPr>
        <p:spPr>
          <a:ln/>
        </p:spPr>
        <p:txBody>
          <a:bodyPr/>
          <a:lstStyle>
            <a:lvl1pPr>
              <a:defRPr/>
            </a:lvl1pPr>
          </a:lstStyle>
          <a:p>
            <a:pPr>
              <a:defRPr/>
            </a:pPr>
            <a:endParaRPr lang="ru-RU" altLang="ru-RU"/>
          </a:p>
        </p:txBody>
      </p:sp>
    </p:spTree>
    <p:extLst>
      <p:ext uri="{BB962C8B-B14F-4D97-AF65-F5344CB8AC3E}">
        <p14:creationId xmlns:p14="http://schemas.microsoft.com/office/powerpoint/2010/main" val="436186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ru-RU" altLang="ru-RU"/>
          </a:p>
        </p:txBody>
      </p:sp>
      <p:sp>
        <p:nvSpPr>
          <p:cNvPr id="5" name="Rectangle 6"/>
          <p:cNvSpPr>
            <a:spLocks noGrp="1" noChangeArrowheads="1"/>
          </p:cNvSpPr>
          <p:nvPr>
            <p:ph type="sldNum" sz="quarter" idx="11"/>
          </p:nvPr>
        </p:nvSpPr>
        <p:spPr>
          <a:ln/>
        </p:spPr>
        <p:txBody>
          <a:bodyPr/>
          <a:lstStyle>
            <a:lvl1pPr>
              <a:defRPr/>
            </a:lvl1pPr>
          </a:lstStyle>
          <a:p>
            <a:pPr>
              <a:defRPr/>
            </a:pPr>
            <a:fld id="{CA7936F4-A759-4B12-8E9B-5CF8B220AF25}" type="slidenum">
              <a:rPr lang="ru-RU" altLang="ru-RU"/>
              <a:pPr>
                <a:defRPr/>
              </a:pPr>
              <a:t>‹#›</a:t>
            </a:fld>
            <a:endParaRPr lang="ru-RU" altLang="ru-RU"/>
          </a:p>
        </p:txBody>
      </p:sp>
    </p:spTree>
    <p:extLst>
      <p:ext uri="{BB962C8B-B14F-4D97-AF65-F5344CB8AC3E}">
        <p14:creationId xmlns:p14="http://schemas.microsoft.com/office/powerpoint/2010/main" val="40670836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ru-RU" altLang="ru-RU"/>
          </a:p>
        </p:txBody>
      </p:sp>
      <p:sp>
        <p:nvSpPr>
          <p:cNvPr id="3" name="Rectangle 3"/>
          <p:cNvSpPr>
            <a:spLocks noGrp="1" noChangeArrowheads="1"/>
          </p:cNvSpPr>
          <p:nvPr>
            <p:ph type="sldNum" sz="quarter" idx="11"/>
          </p:nvPr>
        </p:nvSpPr>
        <p:spPr>
          <a:ln/>
        </p:spPr>
        <p:txBody>
          <a:bodyPr/>
          <a:lstStyle>
            <a:lvl1pPr>
              <a:defRPr/>
            </a:lvl1pPr>
          </a:lstStyle>
          <a:p>
            <a:pPr>
              <a:defRPr/>
            </a:pPr>
            <a:fld id="{0733E113-2431-47B5-AAB4-BF1AAD4B1250}" type="slidenum">
              <a:rPr lang="ru-RU" altLang="ru-RU"/>
              <a:pPr>
                <a:defRPr/>
              </a:pPr>
              <a:t>‹#›</a:t>
            </a:fld>
            <a:endParaRPr lang="ru-RU" altLang="ru-RU"/>
          </a:p>
        </p:txBody>
      </p:sp>
      <p:sp>
        <p:nvSpPr>
          <p:cNvPr id="4" name="Rectangle 16"/>
          <p:cNvSpPr>
            <a:spLocks noGrp="1" noChangeArrowheads="1"/>
          </p:cNvSpPr>
          <p:nvPr>
            <p:ph type="dt" sz="half" idx="12"/>
          </p:nvPr>
        </p:nvSpPr>
        <p:spPr>
          <a:ln/>
        </p:spPr>
        <p:txBody>
          <a:bodyPr/>
          <a:lstStyle>
            <a:lvl1pPr>
              <a:defRPr/>
            </a:lvl1pPr>
          </a:lstStyle>
          <a:p>
            <a:pPr>
              <a:defRPr/>
            </a:pPr>
            <a:endParaRPr lang="ru-RU" altLang="ru-RU"/>
          </a:p>
        </p:txBody>
      </p:sp>
    </p:spTree>
    <p:extLst>
      <p:ext uri="{BB962C8B-B14F-4D97-AF65-F5344CB8AC3E}">
        <p14:creationId xmlns:p14="http://schemas.microsoft.com/office/powerpoint/2010/main" val="36810988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0159" y="304800"/>
            <a:ext cx="1966383" cy="1066800"/>
          </a:xfrm>
        </p:spPr>
        <p:txBody>
          <a:bodyPr anchor="b"/>
          <a:lstStyle>
            <a:lvl1pPr>
              <a:defRPr sz="2133"/>
            </a:lvl1pPr>
          </a:lstStyle>
          <a:p>
            <a:r>
              <a:rPr lang="ru-RU" smtClean="0"/>
              <a:t>Образец заголовка</a:t>
            </a:r>
            <a:endParaRPr lang="ru-RU"/>
          </a:p>
        </p:txBody>
      </p:sp>
      <p:sp>
        <p:nvSpPr>
          <p:cNvPr id="3" name="Объект 2"/>
          <p:cNvSpPr>
            <a:spLocks noGrp="1"/>
          </p:cNvSpPr>
          <p:nvPr>
            <p:ph idx="1"/>
          </p:nvPr>
        </p:nvSpPr>
        <p:spPr>
          <a:xfrm>
            <a:off x="2591859" y="658284"/>
            <a:ext cx="3086100" cy="3249083"/>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20159" y="1371600"/>
            <a:ext cx="1966383" cy="2541059"/>
          </a:xfrm>
        </p:spPr>
        <p:txBody>
          <a:bodyPr/>
          <a:lstStyle>
            <a:lvl1pPr marL="0" indent="0">
              <a:buNone/>
              <a:defRPr sz="1067"/>
            </a:lvl1pPr>
            <a:lvl2pPr marL="304815" indent="0">
              <a:buNone/>
              <a:defRPr sz="933"/>
            </a:lvl2pPr>
            <a:lvl3pPr marL="609630" indent="0">
              <a:buNone/>
              <a:defRPr sz="800"/>
            </a:lvl3pPr>
            <a:lvl4pPr marL="914446" indent="0">
              <a:buNone/>
              <a:defRPr sz="667"/>
            </a:lvl4pPr>
            <a:lvl5pPr marL="1219261" indent="0">
              <a:buNone/>
              <a:defRPr sz="667"/>
            </a:lvl5pPr>
            <a:lvl6pPr marL="1524076" indent="0">
              <a:buNone/>
              <a:defRPr sz="667"/>
            </a:lvl6pPr>
            <a:lvl7pPr marL="1828891" indent="0">
              <a:buNone/>
              <a:defRPr sz="667"/>
            </a:lvl7pPr>
            <a:lvl8pPr marL="2133707" indent="0">
              <a:buNone/>
              <a:defRPr sz="667"/>
            </a:lvl8pPr>
            <a:lvl9pPr marL="2438522" indent="0">
              <a:buNone/>
              <a:defRPr sz="667"/>
            </a:lvl9pPr>
          </a:lstStyle>
          <a:p>
            <a:pPr lvl="0"/>
            <a:r>
              <a:rPr lang="ru-RU" smtClean="0"/>
              <a:t>Образец текста</a:t>
            </a:r>
          </a:p>
        </p:txBody>
      </p:sp>
      <p:sp>
        <p:nvSpPr>
          <p:cNvPr id="5" name="Rectangle 2"/>
          <p:cNvSpPr>
            <a:spLocks noGrp="1" noChangeArrowheads="1"/>
          </p:cNvSpPr>
          <p:nvPr>
            <p:ph type="ftr" sz="quarter" idx="10"/>
          </p:nvPr>
        </p:nvSpPr>
        <p:spPr>
          <a:ln/>
        </p:spPr>
        <p:txBody>
          <a:bodyPr/>
          <a:lstStyle>
            <a:lvl1pPr>
              <a:defRPr/>
            </a:lvl1pPr>
          </a:lstStyle>
          <a:p>
            <a:pPr>
              <a:defRPr/>
            </a:pPr>
            <a:endParaRPr lang="ru-RU" altLang="ru-RU"/>
          </a:p>
        </p:txBody>
      </p:sp>
      <p:sp>
        <p:nvSpPr>
          <p:cNvPr id="6" name="Rectangle 3"/>
          <p:cNvSpPr>
            <a:spLocks noGrp="1" noChangeArrowheads="1"/>
          </p:cNvSpPr>
          <p:nvPr>
            <p:ph type="sldNum" sz="quarter" idx="11"/>
          </p:nvPr>
        </p:nvSpPr>
        <p:spPr>
          <a:ln/>
        </p:spPr>
        <p:txBody>
          <a:bodyPr/>
          <a:lstStyle>
            <a:lvl1pPr>
              <a:defRPr/>
            </a:lvl1pPr>
          </a:lstStyle>
          <a:p>
            <a:pPr>
              <a:defRPr/>
            </a:pPr>
            <a:fld id="{91DBC02D-6B54-4032-9FE0-3C386688C673}" type="slidenum">
              <a:rPr lang="ru-RU" altLang="ru-RU"/>
              <a:pPr>
                <a:defRPr/>
              </a:pPr>
              <a:t>‹#›</a:t>
            </a:fld>
            <a:endParaRPr lang="ru-RU" altLang="ru-RU"/>
          </a:p>
        </p:txBody>
      </p:sp>
      <p:sp>
        <p:nvSpPr>
          <p:cNvPr id="7" name="Rectangle 16"/>
          <p:cNvSpPr>
            <a:spLocks noGrp="1" noChangeArrowheads="1"/>
          </p:cNvSpPr>
          <p:nvPr>
            <p:ph type="dt" sz="half" idx="12"/>
          </p:nvPr>
        </p:nvSpPr>
        <p:spPr>
          <a:ln/>
        </p:spPr>
        <p:txBody>
          <a:bodyPr/>
          <a:lstStyle>
            <a:lvl1pPr>
              <a:defRPr/>
            </a:lvl1pPr>
          </a:lstStyle>
          <a:p>
            <a:pPr>
              <a:defRPr/>
            </a:pPr>
            <a:endParaRPr lang="ru-RU" altLang="ru-RU"/>
          </a:p>
        </p:txBody>
      </p:sp>
    </p:spTree>
    <p:extLst>
      <p:ext uri="{BB962C8B-B14F-4D97-AF65-F5344CB8AC3E}">
        <p14:creationId xmlns:p14="http://schemas.microsoft.com/office/powerpoint/2010/main" val="957071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0159" y="304800"/>
            <a:ext cx="1966383" cy="1066800"/>
          </a:xfrm>
        </p:spPr>
        <p:txBody>
          <a:bodyPr anchor="b"/>
          <a:lstStyle>
            <a:lvl1pPr>
              <a:defRPr sz="2133"/>
            </a:lvl1pPr>
          </a:lstStyle>
          <a:p>
            <a:r>
              <a:rPr lang="ru-RU" smtClean="0"/>
              <a:t>Образец заголовка</a:t>
            </a:r>
            <a:endParaRPr lang="ru-RU"/>
          </a:p>
        </p:txBody>
      </p:sp>
      <p:sp>
        <p:nvSpPr>
          <p:cNvPr id="3" name="Рисунок 2"/>
          <p:cNvSpPr>
            <a:spLocks noGrp="1"/>
          </p:cNvSpPr>
          <p:nvPr>
            <p:ph type="pic" idx="1"/>
          </p:nvPr>
        </p:nvSpPr>
        <p:spPr>
          <a:xfrm>
            <a:off x="2591859" y="658284"/>
            <a:ext cx="3086100" cy="3249083"/>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pPr lvl="0"/>
            <a:endParaRPr lang="ru-RU" noProof="0" smtClean="0"/>
          </a:p>
        </p:txBody>
      </p:sp>
      <p:sp>
        <p:nvSpPr>
          <p:cNvPr id="4" name="Текст 3"/>
          <p:cNvSpPr>
            <a:spLocks noGrp="1"/>
          </p:cNvSpPr>
          <p:nvPr>
            <p:ph type="body" sz="half" idx="2"/>
          </p:nvPr>
        </p:nvSpPr>
        <p:spPr>
          <a:xfrm>
            <a:off x="420159" y="1371600"/>
            <a:ext cx="1966383" cy="2541059"/>
          </a:xfrm>
        </p:spPr>
        <p:txBody>
          <a:bodyPr/>
          <a:lstStyle>
            <a:lvl1pPr marL="0" indent="0">
              <a:buNone/>
              <a:defRPr sz="1067"/>
            </a:lvl1pPr>
            <a:lvl2pPr marL="304815" indent="0">
              <a:buNone/>
              <a:defRPr sz="933"/>
            </a:lvl2pPr>
            <a:lvl3pPr marL="609630" indent="0">
              <a:buNone/>
              <a:defRPr sz="800"/>
            </a:lvl3pPr>
            <a:lvl4pPr marL="914446" indent="0">
              <a:buNone/>
              <a:defRPr sz="667"/>
            </a:lvl4pPr>
            <a:lvl5pPr marL="1219261" indent="0">
              <a:buNone/>
              <a:defRPr sz="667"/>
            </a:lvl5pPr>
            <a:lvl6pPr marL="1524076" indent="0">
              <a:buNone/>
              <a:defRPr sz="667"/>
            </a:lvl6pPr>
            <a:lvl7pPr marL="1828891" indent="0">
              <a:buNone/>
              <a:defRPr sz="667"/>
            </a:lvl7pPr>
            <a:lvl8pPr marL="2133707" indent="0">
              <a:buNone/>
              <a:defRPr sz="667"/>
            </a:lvl8pPr>
            <a:lvl9pPr marL="2438522" indent="0">
              <a:buNone/>
              <a:defRPr sz="667"/>
            </a:lvl9pPr>
          </a:lstStyle>
          <a:p>
            <a:pPr lvl="0"/>
            <a:r>
              <a:rPr lang="ru-RU" smtClean="0"/>
              <a:t>Образец текста</a:t>
            </a:r>
          </a:p>
        </p:txBody>
      </p:sp>
      <p:sp>
        <p:nvSpPr>
          <p:cNvPr id="5" name="Rectangle 2"/>
          <p:cNvSpPr>
            <a:spLocks noGrp="1" noChangeArrowheads="1"/>
          </p:cNvSpPr>
          <p:nvPr>
            <p:ph type="ftr" sz="quarter" idx="10"/>
          </p:nvPr>
        </p:nvSpPr>
        <p:spPr>
          <a:ln/>
        </p:spPr>
        <p:txBody>
          <a:bodyPr/>
          <a:lstStyle>
            <a:lvl1pPr>
              <a:defRPr/>
            </a:lvl1pPr>
          </a:lstStyle>
          <a:p>
            <a:pPr>
              <a:defRPr/>
            </a:pPr>
            <a:endParaRPr lang="ru-RU" altLang="ru-RU"/>
          </a:p>
        </p:txBody>
      </p:sp>
      <p:sp>
        <p:nvSpPr>
          <p:cNvPr id="6" name="Rectangle 3"/>
          <p:cNvSpPr>
            <a:spLocks noGrp="1" noChangeArrowheads="1"/>
          </p:cNvSpPr>
          <p:nvPr>
            <p:ph type="sldNum" sz="quarter" idx="11"/>
          </p:nvPr>
        </p:nvSpPr>
        <p:spPr>
          <a:ln/>
        </p:spPr>
        <p:txBody>
          <a:bodyPr/>
          <a:lstStyle>
            <a:lvl1pPr>
              <a:defRPr/>
            </a:lvl1pPr>
          </a:lstStyle>
          <a:p>
            <a:pPr>
              <a:defRPr/>
            </a:pPr>
            <a:fld id="{4DCA73BF-EA63-47B1-A349-8354F444F77D}" type="slidenum">
              <a:rPr lang="ru-RU" altLang="ru-RU"/>
              <a:pPr>
                <a:defRPr/>
              </a:pPr>
              <a:t>‹#›</a:t>
            </a:fld>
            <a:endParaRPr lang="ru-RU" altLang="ru-RU"/>
          </a:p>
        </p:txBody>
      </p:sp>
      <p:sp>
        <p:nvSpPr>
          <p:cNvPr id="7" name="Rectangle 16"/>
          <p:cNvSpPr>
            <a:spLocks noGrp="1" noChangeArrowheads="1"/>
          </p:cNvSpPr>
          <p:nvPr>
            <p:ph type="dt" sz="half" idx="12"/>
          </p:nvPr>
        </p:nvSpPr>
        <p:spPr>
          <a:ln/>
        </p:spPr>
        <p:txBody>
          <a:bodyPr/>
          <a:lstStyle>
            <a:lvl1pPr>
              <a:defRPr/>
            </a:lvl1pPr>
          </a:lstStyle>
          <a:p>
            <a:pPr>
              <a:defRPr/>
            </a:pPr>
            <a:endParaRPr lang="ru-RU" altLang="ru-RU"/>
          </a:p>
        </p:txBody>
      </p:sp>
    </p:spTree>
    <p:extLst>
      <p:ext uri="{BB962C8B-B14F-4D97-AF65-F5344CB8AC3E}">
        <p14:creationId xmlns:p14="http://schemas.microsoft.com/office/powerpoint/2010/main" val="20754912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2"/>
          <p:cNvSpPr>
            <a:spLocks noGrp="1" noChangeArrowheads="1"/>
          </p:cNvSpPr>
          <p:nvPr>
            <p:ph type="ftr" sz="quarter" idx="10"/>
          </p:nvPr>
        </p:nvSpPr>
        <p:spPr>
          <a:ln/>
        </p:spPr>
        <p:txBody>
          <a:bodyPr/>
          <a:lstStyle>
            <a:lvl1pPr>
              <a:defRPr/>
            </a:lvl1pPr>
          </a:lstStyle>
          <a:p>
            <a:pPr>
              <a:defRPr/>
            </a:pPr>
            <a:endParaRPr lang="ru-RU" altLang="ru-RU"/>
          </a:p>
        </p:txBody>
      </p:sp>
      <p:sp>
        <p:nvSpPr>
          <p:cNvPr id="5" name="Rectangle 3"/>
          <p:cNvSpPr>
            <a:spLocks noGrp="1" noChangeArrowheads="1"/>
          </p:cNvSpPr>
          <p:nvPr>
            <p:ph type="sldNum" sz="quarter" idx="11"/>
          </p:nvPr>
        </p:nvSpPr>
        <p:spPr>
          <a:ln/>
        </p:spPr>
        <p:txBody>
          <a:bodyPr/>
          <a:lstStyle>
            <a:lvl1pPr>
              <a:defRPr/>
            </a:lvl1pPr>
          </a:lstStyle>
          <a:p>
            <a:pPr>
              <a:defRPr/>
            </a:pPr>
            <a:fld id="{5FF4163E-6954-4E6A-9CA2-CC4B6AFDE13A}" type="slidenum">
              <a:rPr lang="ru-RU" altLang="ru-RU"/>
              <a:pPr>
                <a:defRPr/>
              </a:pPr>
              <a:t>‹#›</a:t>
            </a:fld>
            <a:endParaRPr lang="ru-RU" altLang="ru-RU"/>
          </a:p>
        </p:txBody>
      </p:sp>
      <p:sp>
        <p:nvSpPr>
          <p:cNvPr id="6" name="Rectangle 16"/>
          <p:cNvSpPr>
            <a:spLocks noGrp="1" noChangeArrowheads="1"/>
          </p:cNvSpPr>
          <p:nvPr>
            <p:ph type="dt" sz="half" idx="12"/>
          </p:nvPr>
        </p:nvSpPr>
        <p:spPr>
          <a:ln/>
        </p:spPr>
        <p:txBody>
          <a:bodyPr/>
          <a:lstStyle>
            <a:lvl1pPr>
              <a:defRPr/>
            </a:lvl1pPr>
          </a:lstStyle>
          <a:p>
            <a:pPr>
              <a:defRPr/>
            </a:pPr>
            <a:endParaRPr lang="ru-RU" altLang="ru-RU"/>
          </a:p>
        </p:txBody>
      </p:sp>
    </p:spTree>
    <p:extLst>
      <p:ext uri="{BB962C8B-B14F-4D97-AF65-F5344CB8AC3E}">
        <p14:creationId xmlns:p14="http://schemas.microsoft.com/office/powerpoint/2010/main" val="23812819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4419600" y="304800"/>
            <a:ext cx="1371600" cy="3606800"/>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304800" y="304800"/>
            <a:ext cx="4013200" cy="360680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2"/>
          <p:cNvSpPr>
            <a:spLocks noGrp="1" noChangeArrowheads="1"/>
          </p:cNvSpPr>
          <p:nvPr>
            <p:ph type="ftr" sz="quarter" idx="10"/>
          </p:nvPr>
        </p:nvSpPr>
        <p:spPr>
          <a:ln/>
        </p:spPr>
        <p:txBody>
          <a:bodyPr/>
          <a:lstStyle>
            <a:lvl1pPr>
              <a:defRPr/>
            </a:lvl1pPr>
          </a:lstStyle>
          <a:p>
            <a:pPr>
              <a:defRPr/>
            </a:pPr>
            <a:endParaRPr lang="ru-RU" altLang="ru-RU"/>
          </a:p>
        </p:txBody>
      </p:sp>
      <p:sp>
        <p:nvSpPr>
          <p:cNvPr id="5" name="Rectangle 3"/>
          <p:cNvSpPr>
            <a:spLocks noGrp="1" noChangeArrowheads="1"/>
          </p:cNvSpPr>
          <p:nvPr>
            <p:ph type="sldNum" sz="quarter" idx="11"/>
          </p:nvPr>
        </p:nvSpPr>
        <p:spPr>
          <a:ln/>
        </p:spPr>
        <p:txBody>
          <a:bodyPr/>
          <a:lstStyle>
            <a:lvl1pPr>
              <a:defRPr/>
            </a:lvl1pPr>
          </a:lstStyle>
          <a:p>
            <a:pPr>
              <a:defRPr/>
            </a:pPr>
            <a:fld id="{E93646A8-7F02-4436-B762-A2E4C6DAAE92}" type="slidenum">
              <a:rPr lang="ru-RU" altLang="ru-RU"/>
              <a:pPr>
                <a:defRPr/>
              </a:pPr>
              <a:t>‹#›</a:t>
            </a:fld>
            <a:endParaRPr lang="ru-RU" altLang="ru-RU"/>
          </a:p>
        </p:txBody>
      </p:sp>
      <p:sp>
        <p:nvSpPr>
          <p:cNvPr id="6" name="Rectangle 16"/>
          <p:cNvSpPr>
            <a:spLocks noGrp="1" noChangeArrowheads="1"/>
          </p:cNvSpPr>
          <p:nvPr>
            <p:ph type="dt" sz="half" idx="12"/>
          </p:nvPr>
        </p:nvSpPr>
        <p:spPr>
          <a:ln/>
        </p:spPr>
        <p:txBody>
          <a:bodyPr/>
          <a:lstStyle>
            <a:lvl1pPr>
              <a:defRPr/>
            </a:lvl1pPr>
          </a:lstStyle>
          <a:p>
            <a:pPr>
              <a:defRPr/>
            </a:pPr>
            <a:endParaRPr lang="ru-RU" altLang="ru-RU"/>
          </a:p>
        </p:txBody>
      </p:sp>
    </p:spTree>
    <p:extLst>
      <p:ext uri="{BB962C8B-B14F-4D97-AF65-F5344CB8AC3E}">
        <p14:creationId xmlns:p14="http://schemas.microsoft.com/office/powerpoint/2010/main" val="1147378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15925" y="1139825"/>
            <a:ext cx="5257800" cy="1901825"/>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415925" y="3059113"/>
            <a:ext cx="5257800" cy="100012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ru-RU" smtClean="0"/>
              <a:t>Образец текста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ltLang="ru-RU"/>
          </a:p>
        </p:txBody>
      </p:sp>
      <p:sp>
        <p:nvSpPr>
          <p:cNvPr id="5" name="Rectangle 6"/>
          <p:cNvSpPr>
            <a:spLocks noGrp="1" noChangeArrowheads="1"/>
          </p:cNvSpPr>
          <p:nvPr>
            <p:ph type="sldNum" sz="quarter" idx="11"/>
          </p:nvPr>
        </p:nvSpPr>
        <p:spPr>
          <a:ln/>
        </p:spPr>
        <p:txBody>
          <a:bodyPr/>
          <a:lstStyle>
            <a:lvl1pPr>
              <a:defRPr/>
            </a:lvl1pPr>
          </a:lstStyle>
          <a:p>
            <a:pPr>
              <a:defRPr/>
            </a:pPr>
            <a:fld id="{517AB8EE-BE1B-4146-817F-CE05418CBFB1}" type="slidenum">
              <a:rPr lang="ru-RU" altLang="ru-RU"/>
              <a:pPr>
                <a:defRPr/>
              </a:pPr>
              <a:t>‹#›</a:t>
            </a:fld>
            <a:endParaRPr lang="ru-RU" altLang="ru-RU"/>
          </a:p>
        </p:txBody>
      </p:sp>
    </p:spTree>
    <p:extLst>
      <p:ext uri="{BB962C8B-B14F-4D97-AF65-F5344CB8AC3E}">
        <p14:creationId xmlns:p14="http://schemas.microsoft.com/office/powerpoint/2010/main" val="494600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320800"/>
            <a:ext cx="2514600" cy="27432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3124200" y="1320800"/>
            <a:ext cx="2514600" cy="27432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4"/>
          <p:cNvSpPr>
            <a:spLocks noGrp="1" noChangeArrowheads="1"/>
          </p:cNvSpPr>
          <p:nvPr>
            <p:ph type="dt" sz="half" idx="10"/>
          </p:nvPr>
        </p:nvSpPr>
        <p:spPr>
          <a:ln/>
        </p:spPr>
        <p:txBody>
          <a:bodyPr/>
          <a:lstStyle>
            <a:lvl1pPr>
              <a:defRPr/>
            </a:lvl1pPr>
          </a:lstStyle>
          <a:p>
            <a:pPr>
              <a:defRPr/>
            </a:pPr>
            <a:endParaRPr lang="ru-RU" altLang="ru-RU"/>
          </a:p>
        </p:txBody>
      </p:sp>
      <p:sp>
        <p:nvSpPr>
          <p:cNvPr id="6" name="Rectangle 6"/>
          <p:cNvSpPr>
            <a:spLocks noGrp="1" noChangeArrowheads="1"/>
          </p:cNvSpPr>
          <p:nvPr>
            <p:ph type="sldNum" sz="quarter" idx="11"/>
          </p:nvPr>
        </p:nvSpPr>
        <p:spPr>
          <a:ln/>
        </p:spPr>
        <p:txBody>
          <a:bodyPr/>
          <a:lstStyle>
            <a:lvl1pPr>
              <a:defRPr/>
            </a:lvl1pPr>
          </a:lstStyle>
          <a:p>
            <a:pPr>
              <a:defRPr/>
            </a:pPr>
            <a:fld id="{DDA1E532-8024-49BC-9E71-65D955DA9587}" type="slidenum">
              <a:rPr lang="ru-RU" altLang="ru-RU"/>
              <a:pPr>
                <a:defRPr/>
              </a:pPr>
              <a:t>‹#›</a:t>
            </a:fld>
            <a:endParaRPr lang="ru-RU" altLang="ru-RU"/>
          </a:p>
        </p:txBody>
      </p:sp>
    </p:spTree>
    <p:extLst>
      <p:ext uri="{BB962C8B-B14F-4D97-AF65-F5344CB8AC3E}">
        <p14:creationId xmlns:p14="http://schemas.microsoft.com/office/powerpoint/2010/main" val="291309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0688" y="242888"/>
            <a:ext cx="5257800" cy="884237"/>
          </a:xfrm>
        </p:spPr>
        <p:txBody>
          <a:bodyPr/>
          <a:lstStyle/>
          <a:p>
            <a:r>
              <a:rPr lang="ru-RU" smtClean="0"/>
              <a:t>Образец заголовка</a:t>
            </a:r>
            <a:endParaRPr lang="ru-RU"/>
          </a:p>
        </p:txBody>
      </p:sp>
      <p:sp>
        <p:nvSpPr>
          <p:cNvPr id="3" name="Текст 2"/>
          <p:cNvSpPr>
            <a:spLocks noGrp="1"/>
          </p:cNvSpPr>
          <p:nvPr>
            <p:ph type="body" idx="1"/>
          </p:nvPr>
        </p:nvSpPr>
        <p:spPr>
          <a:xfrm>
            <a:off x="420688" y="1120775"/>
            <a:ext cx="2578100" cy="5492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20688" y="1670050"/>
            <a:ext cx="2578100" cy="245586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3086100" y="1120775"/>
            <a:ext cx="2592388" cy="5492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3086100" y="1670050"/>
            <a:ext cx="2592388" cy="245586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4"/>
          <p:cNvSpPr>
            <a:spLocks noGrp="1" noChangeArrowheads="1"/>
          </p:cNvSpPr>
          <p:nvPr>
            <p:ph type="dt" sz="half" idx="10"/>
          </p:nvPr>
        </p:nvSpPr>
        <p:spPr>
          <a:ln/>
        </p:spPr>
        <p:txBody>
          <a:bodyPr/>
          <a:lstStyle>
            <a:lvl1pPr>
              <a:defRPr/>
            </a:lvl1pPr>
          </a:lstStyle>
          <a:p>
            <a:pPr>
              <a:defRPr/>
            </a:pPr>
            <a:endParaRPr lang="ru-RU" altLang="ru-RU"/>
          </a:p>
        </p:txBody>
      </p:sp>
      <p:sp>
        <p:nvSpPr>
          <p:cNvPr id="8" name="Rectangle 6"/>
          <p:cNvSpPr>
            <a:spLocks noGrp="1" noChangeArrowheads="1"/>
          </p:cNvSpPr>
          <p:nvPr>
            <p:ph type="sldNum" sz="quarter" idx="11"/>
          </p:nvPr>
        </p:nvSpPr>
        <p:spPr>
          <a:ln/>
        </p:spPr>
        <p:txBody>
          <a:bodyPr/>
          <a:lstStyle>
            <a:lvl1pPr>
              <a:defRPr/>
            </a:lvl1pPr>
          </a:lstStyle>
          <a:p>
            <a:pPr>
              <a:defRPr/>
            </a:pPr>
            <a:fld id="{AE4EA690-4424-4E86-83F8-C1198D23897B}" type="slidenum">
              <a:rPr lang="ru-RU" altLang="ru-RU"/>
              <a:pPr>
                <a:defRPr/>
              </a:pPr>
              <a:t>‹#›</a:t>
            </a:fld>
            <a:endParaRPr lang="ru-RU" altLang="ru-RU"/>
          </a:p>
        </p:txBody>
      </p:sp>
    </p:spTree>
    <p:extLst>
      <p:ext uri="{BB962C8B-B14F-4D97-AF65-F5344CB8AC3E}">
        <p14:creationId xmlns:p14="http://schemas.microsoft.com/office/powerpoint/2010/main" val="2841945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4"/>
          <p:cNvSpPr>
            <a:spLocks noGrp="1" noChangeArrowheads="1"/>
          </p:cNvSpPr>
          <p:nvPr>
            <p:ph type="dt" sz="half" idx="10"/>
          </p:nvPr>
        </p:nvSpPr>
        <p:spPr>
          <a:ln/>
        </p:spPr>
        <p:txBody>
          <a:bodyPr/>
          <a:lstStyle>
            <a:lvl1pPr>
              <a:defRPr/>
            </a:lvl1pPr>
          </a:lstStyle>
          <a:p>
            <a:pPr>
              <a:defRPr/>
            </a:pPr>
            <a:endParaRPr lang="ru-RU" altLang="ru-RU"/>
          </a:p>
        </p:txBody>
      </p:sp>
      <p:sp>
        <p:nvSpPr>
          <p:cNvPr id="4" name="Rectangle 6"/>
          <p:cNvSpPr>
            <a:spLocks noGrp="1" noChangeArrowheads="1"/>
          </p:cNvSpPr>
          <p:nvPr>
            <p:ph type="sldNum" sz="quarter" idx="11"/>
          </p:nvPr>
        </p:nvSpPr>
        <p:spPr>
          <a:ln/>
        </p:spPr>
        <p:txBody>
          <a:bodyPr/>
          <a:lstStyle>
            <a:lvl1pPr>
              <a:defRPr/>
            </a:lvl1pPr>
          </a:lstStyle>
          <a:p>
            <a:pPr>
              <a:defRPr/>
            </a:pPr>
            <a:fld id="{AEA7CC24-8FB1-4821-AA68-741ABFA5E65F}" type="slidenum">
              <a:rPr lang="ru-RU" altLang="ru-RU"/>
              <a:pPr>
                <a:defRPr/>
              </a:pPr>
              <a:t>‹#›</a:t>
            </a:fld>
            <a:endParaRPr lang="ru-RU" altLang="ru-RU"/>
          </a:p>
        </p:txBody>
      </p:sp>
    </p:spTree>
    <p:extLst>
      <p:ext uri="{BB962C8B-B14F-4D97-AF65-F5344CB8AC3E}">
        <p14:creationId xmlns:p14="http://schemas.microsoft.com/office/powerpoint/2010/main" val="3842866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ru-RU" altLang="ru-RU"/>
          </a:p>
        </p:txBody>
      </p:sp>
      <p:sp>
        <p:nvSpPr>
          <p:cNvPr id="3" name="Rectangle 6"/>
          <p:cNvSpPr>
            <a:spLocks noGrp="1" noChangeArrowheads="1"/>
          </p:cNvSpPr>
          <p:nvPr>
            <p:ph type="sldNum" sz="quarter" idx="11"/>
          </p:nvPr>
        </p:nvSpPr>
        <p:spPr>
          <a:ln/>
        </p:spPr>
        <p:txBody>
          <a:bodyPr/>
          <a:lstStyle>
            <a:lvl1pPr>
              <a:defRPr/>
            </a:lvl1pPr>
          </a:lstStyle>
          <a:p>
            <a:pPr>
              <a:defRPr/>
            </a:pPr>
            <a:fld id="{CE416725-EFE1-404B-BE7C-02CCDCC89F11}" type="slidenum">
              <a:rPr lang="ru-RU" altLang="ru-RU"/>
              <a:pPr>
                <a:defRPr/>
              </a:pPr>
              <a:t>‹#›</a:t>
            </a:fld>
            <a:endParaRPr lang="ru-RU" altLang="ru-RU"/>
          </a:p>
        </p:txBody>
      </p:sp>
    </p:spTree>
    <p:extLst>
      <p:ext uri="{BB962C8B-B14F-4D97-AF65-F5344CB8AC3E}">
        <p14:creationId xmlns:p14="http://schemas.microsoft.com/office/powerpoint/2010/main" val="4233425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0688" y="304800"/>
            <a:ext cx="1965325" cy="10668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2592388" y="658813"/>
            <a:ext cx="3086100" cy="3248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20688" y="1371600"/>
            <a:ext cx="1965325" cy="254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ltLang="ru-RU"/>
          </a:p>
        </p:txBody>
      </p:sp>
      <p:sp>
        <p:nvSpPr>
          <p:cNvPr id="6" name="Rectangle 6"/>
          <p:cNvSpPr>
            <a:spLocks noGrp="1" noChangeArrowheads="1"/>
          </p:cNvSpPr>
          <p:nvPr>
            <p:ph type="sldNum" sz="quarter" idx="11"/>
          </p:nvPr>
        </p:nvSpPr>
        <p:spPr>
          <a:ln/>
        </p:spPr>
        <p:txBody>
          <a:bodyPr/>
          <a:lstStyle>
            <a:lvl1pPr>
              <a:defRPr/>
            </a:lvl1pPr>
          </a:lstStyle>
          <a:p>
            <a:pPr>
              <a:defRPr/>
            </a:pPr>
            <a:fld id="{648A3A5D-3056-4C73-B24C-71585F9257E9}" type="slidenum">
              <a:rPr lang="ru-RU" altLang="ru-RU"/>
              <a:pPr>
                <a:defRPr/>
              </a:pPr>
              <a:t>‹#›</a:t>
            </a:fld>
            <a:endParaRPr lang="ru-RU" altLang="ru-RU"/>
          </a:p>
        </p:txBody>
      </p:sp>
    </p:spTree>
    <p:extLst>
      <p:ext uri="{BB962C8B-B14F-4D97-AF65-F5344CB8AC3E}">
        <p14:creationId xmlns:p14="http://schemas.microsoft.com/office/powerpoint/2010/main" val="1177409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0688" y="304800"/>
            <a:ext cx="1965325" cy="10668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2592388" y="658813"/>
            <a:ext cx="3086100" cy="3248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420688" y="1371600"/>
            <a:ext cx="1965325" cy="254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ltLang="ru-RU"/>
          </a:p>
        </p:txBody>
      </p:sp>
      <p:sp>
        <p:nvSpPr>
          <p:cNvPr id="6" name="Rectangle 6"/>
          <p:cNvSpPr>
            <a:spLocks noGrp="1" noChangeArrowheads="1"/>
          </p:cNvSpPr>
          <p:nvPr>
            <p:ph type="sldNum" sz="quarter" idx="11"/>
          </p:nvPr>
        </p:nvSpPr>
        <p:spPr>
          <a:ln/>
        </p:spPr>
        <p:txBody>
          <a:bodyPr/>
          <a:lstStyle>
            <a:lvl1pPr>
              <a:defRPr/>
            </a:lvl1pPr>
          </a:lstStyle>
          <a:p>
            <a:pPr>
              <a:defRPr/>
            </a:pPr>
            <a:fld id="{0E752320-1E22-4B04-89F1-BB925587EE79}" type="slidenum">
              <a:rPr lang="ru-RU" altLang="ru-RU"/>
              <a:pPr>
                <a:defRPr/>
              </a:pPr>
              <a:t>‹#›</a:t>
            </a:fld>
            <a:endParaRPr lang="ru-RU" altLang="ru-RU"/>
          </a:p>
        </p:txBody>
      </p:sp>
    </p:spTree>
    <p:extLst>
      <p:ext uri="{BB962C8B-B14F-4D97-AF65-F5344CB8AC3E}">
        <p14:creationId xmlns:p14="http://schemas.microsoft.com/office/powerpoint/2010/main" val="4351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406400"/>
            <a:ext cx="5181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54" tIns="30477" rIns="60954" bIns="30477" numCol="1" anchor="ctr" anchorCtr="0" compatLnSpc="1">
            <a:prstTxWarp prst="textNoShape">
              <a:avLst/>
            </a:prstTxWarp>
          </a:bodyPr>
          <a:lstStyle/>
          <a:p>
            <a:pPr lvl="0"/>
            <a:r>
              <a:rPr lang="ru-RU" altLang="ru-RU" smtClean="0"/>
              <a:t>Щелчок правит образец заголовка</a:t>
            </a:r>
          </a:p>
        </p:txBody>
      </p:sp>
      <p:sp>
        <p:nvSpPr>
          <p:cNvPr id="1027" name="Rectangle 3"/>
          <p:cNvSpPr>
            <a:spLocks noGrp="1" noChangeArrowheads="1"/>
          </p:cNvSpPr>
          <p:nvPr>
            <p:ph type="body" idx="1"/>
          </p:nvPr>
        </p:nvSpPr>
        <p:spPr bwMode="auto">
          <a:xfrm>
            <a:off x="457200" y="1320800"/>
            <a:ext cx="5181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54" tIns="30477" rIns="60954" bIns="30477" numCol="1" anchor="t" anchorCtr="0" compatLnSpc="1">
            <a:prstTxWarp prst="textNoShape">
              <a:avLst/>
            </a:prstTxWarp>
          </a:bodyPr>
          <a:lstStyle/>
          <a:p>
            <a:pPr lvl="0"/>
            <a:r>
              <a:rPr lang="ru-RU" altLang="ru-RU" smtClean="0"/>
              <a:t>Щелчок правит 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p>
        </p:txBody>
      </p:sp>
      <p:sp>
        <p:nvSpPr>
          <p:cNvPr id="1028" name="Rectangle 4"/>
          <p:cNvSpPr>
            <a:spLocks noGrp="1" noChangeArrowheads="1"/>
          </p:cNvSpPr>
          <p:nvPr>
            <p:ph type="dt" sz="half" idx="2"/>
          </p:nvPr>
        </p:nvSpPr>
        <p:spPr bwMode="auto">
          <a:xfrm>
            <a:off x="457200" y="4165600"/>
            <a:ext cx="1270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54" tIns="30477" rIns="60954" bIns="30477" numCol="1" anchor="t" anchorCtr="0" compatLnSpc="1">
            <a:prstTxWarp prst="textNoShape">
              <a:avLst/>
            </a:prstTxWarp>
          </a:bodyPr>
          <a:lstStyle>
            <a:lvl1pPr defTabSz="609600">
              <a:defRPr sz="900" b="0"/>
            </a:lvl1pPr>
          </a:lstStyle>
          <a:p>
            <a:pPr>
              <a:defRPr/>
            </a:pPr>
            <a:endParaRPr lang="ru-RU" altLang="ru-RU"/>
          </a:p>
        </p:txBody>
      </p:sp>
      <p:sp>
        <p:nvSpPr>
          <p:cNvPr id="1030" name="Rectangle 6"/>
          <p:cNvSpPr>
            <a:spLocks noGrp="1" noChangeArrowheads="1"/>
          </p:cNvSpPr>
          <p:nvPr>
            <p:ph type="sldNum" sz="quarter" idx="4"/>
          </p:nvPr>
        </p:nvSpPr>
        <p:spPr bwMode="auto">
          <a:xfrm>
            <a:off x="4368800" y="4165600"/>
            <a:ext cx="1270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54" tIns="30477" rIns="60954" bIns="30477" numCol="1" anchor="t" anchorCtr="0" compatLnSpc="1">
            <a:prstTxWarp prst="textNoShape">
              <a:avLst/>
            </a:prstTxWarp>
          </a:bodyPr>
          <a:lstStyle>
            <a:lvl1pPr algn="r" defTabSz="609600">
              <a:defRPr sz="900" b="0"/>
            </a:lvl1pPr>
          </a:lstStyle>
          <a:p>
            <a:pPr>
              <a:defRPr/>
            </a:pPr>
            <a:fld id="{D0440D0C-5174-4479-8774-C52F7BB4FA1C}"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sldLayoutIdLst>
    <p:sldLayoutId id="2147485355" r:id="rId1"/>
    <p:sldLayoutId id="2147485356" r:id="rId2"/>
    <p:sldLayoutId id="2147485357" r:id="rId3"/>
    <p:sldLayoutId id="2147485358" r:id="rId4"/>
    <p:sldLayoutId id="2147485359" r:id="rId5"/>
    <p:sldLayoutId id="2147485360" r:id="rId6"/>
    <p:sldLayoutId id="2147485361" r:id="rId7"/>
    <p:sldLayoutId id="2147485362" r:id="rId8"/>
    <p:sldLayoutId id="2147485363" r:id="rId9"/>
    <p:sldLayoutId id="2147485364" r:id="rId10"/>
    <p:sldLayoutId id="2147485365" r:id="rId11"/>
    <p:sldLayoutId id="2147485389" r:id="rId12"/>
    <p:sldLayoutId id="2147485390" r:id="rId13"/>
  </p:sldLayoutIdLst>
  <p:hf hdr="0" ftr="0" dt="0"/>
  <p:txStyles>
    <p:titleStyle>
      <a:lvl1pPr algn="ctr" defTabSz="609600" rtl="0" eaLnBrk="0" fontAlgn="base" hangingPunct="0">
        <a:spcBef>
          <a:spcPct val="0"/>
        </a:spcBef>
        <a:spcAft>
          <a:spcPct val="0"/>
        </a:spcAft>
        <a:defRPr sz="2900" kern="1200">
          <a:solidFill>
            <a:schemeClr val="tx2"/>
          </a:solidFill>
          <a:latin typeface="+mj-lt"/>
          <a:ea typeface="+mj-ea"/>
          <a:cs typeface="+mj-cs"/>
        </a:defRPr>
      </a:lvl1pPr>
      <a:lvl2pPr algn="ctr" defTabSz="609600" rtl="0" eaLnBrk="0" fontAlgn="base" hangingPunct="0">
        <a:spcBef>
          <a:spcPct val="0"/>
        </a:spcBef>
        <a:spcAft>
          <a:spcPct val="0"/>
        </a:spcAft>
        <a:defRPr sz="2900">
          <a:solidFill>
            <a:schemeClr val="tx2"/>
          </a:solidFill>
          <a:latin typeface="Times New Roman" panose="02020603050405020304" pitchFamily="18" charset="0"/>
        </a:defRPr>
      </a:lvl2pPr>
      <a:lvl3pPr algn="ctr" defTabSz="609600" rtl="0" eaLnBrk="0" fontAlgn="base" hangingPunct="0">
        <a:spcBef>
          <a:spcPct val="0"/>
        </a:spcBef>
        <a:spcAft>
          <a:spcPct val="0"/>
        </a:spcAft>
        <a:defRPr sz="2900">
          <a:solidFill>
            <a:schemeClr val="tx2"/>
          </a:solidFill>
          <a:latin typeface="Times New Roman" panose="02020603050405020304" pitchFamily="18" charset="0"/>
        </a:defRPr>
      </a:lvl3pPr>
      <a:lvl4pPr algn="ctr" defTabSz="609600" rtl="0" eaLnBrk="0" fontAlgn="base" hangingPunct="0">
        <a:spcBef>
          <a:spcPct val="0"/>
        </a:spcBef>
        <a:spcAft>
          <a:spcPct val="0"/>
        </a:spcAft>
        <a:defRPr sz="2900">
          <a:solidFill>
            <a:schemeClr val="tx2"/>
          </a:solidFill>
          <a:latin typeface="Times New Roman" panose="02020603050405020304" pitchFamily="18" charset="0"/>
        </a:defRPr>
      </a:lvl4pPr>
      <a:lvl5pPr algn="ctr" defTabSz="609600" rtl="0" eaLnBrk="0" fontAlgn="base" hangingPunct="0">
        <a:spcBef>
          <a:spcPct val="0"/>
        </a:spcBef>
        <a:spcAft>
          <a:spcPct val="0"/>
        </a:spcAft>
        <a:defRPr sz="2900">
          <a:solidFill>
            <a:schemeClr val="tx2"/>
          </a:solidFill>
          <a:latin typeface="Times New Roman" panose="02020603050405020304" pitchFamily="18" charset="0"/>
        </a:defRPr>
      </a:lvl5pPr>
      <a:lvl6pPr marL="457200" algn="ctr" defTabSz="609600" rtl="0" eaLnBrk="0" fontAlgn="base" hangingPunct="0">
        <a:spcBef>
          <a:spcPct val="0"/>
        </a:spcBef>
        <a:spcAft>
          <a:spcPct val="0"/>
        </a:spcAft>
        <a:defRPr sz="2900">
          <a:solidFill>
            <a:schemeClr val="tx2"/>
          </a:solidFill>
          <a:latin typeface="Times New Roman" panose="02020603050405020304" pitchFamily="18" charset="0"/>
        </a:defRPr>
      </a:lvl6pPr>
      <a:lvl7pPr marL="914400" algn="ctr" defTabSz="609600" rtl="0" eaLnBrk="0" fontAlgn="base" hangingPunct="0">
        <a:spcBef>
          <a:spcPct val="0"/>
        </a:spcBef>
        <a:spcAft>
          <a:spcPct val="0"/>
        </a:spcAft>
        <a:defRPr sz="2900">
          <a:solidFill>
            <a:schemeClr val="tx2"/>
          </a:solidFill>
          <a:latin typeface="Times New Roman" panose="02020603050405020304" pitchFamily="18" charset="0"/>
        </a:defRPr>
      </a:lvl7pPr>
      <a:lvl8pPr marL="1371600" algn="ctr" defTabSz="609600" rtl="0" eaLnBrk="0" fontAlgn="base" hangingPunct="0">
        <a:spcBef>
          <a:spcPct val="0"/>
        </a:spcBef>
        <a:spcAft>
          <a:spcPct val="0"/>
        </a:spcAft>
        <a:defRPr sz="2900">
          <a:solidFill>
            <a:schemeClr val="tx2"/>
          </a:solidFill>
          <a:latin typeface="Times New Roman" panose="02020603050405020304" pitchFamily="18" charset="0"/>
        </a:defRPr>
      </a:lvl8pPr>
      <a:lvl9pPr marL="1828800" algn="ctr" defTabSz="609600" rtl="0" eaLnBrk="0" fontAlgn="base" hangingPunct="0">
        <a:spcBef>
          <a:spcPct val="0"/>
        </a:spcBef>
        <a:spcAft>
          <a:spcPct val="0"/>
        </a:spcAft>
        <a:defRPr sz="2900">
          <a:solidFill>
            <a:schemeClr val="tx2"/>
          </a:solidFill>
          <a:latin typeface="Times New Roman" panose="02020603050405020304" pitchFamily="18" charset="0"/>
        </a:defRPr>
      </a:lvl9pPr>
    </p:titleStyle>
    <p:bodyStyle>
      <a:lvl1pPr marL="228600" indent="-228600" algn="l" defTabSz="609600" rtl="0" eaLnBrk="0" fontAlgn="base" hangingPunct="0">
        <a:spcBef>
          <a:spcPct val="20000"/>
        </a:spcBef>
        <a:spcAft>
          <a:spcPct val="0"/>
        </a:spcAft>
        <a:buChar char="•"/>
        <a:defRPr sz="2100" kern="1200">
          <a:solidFill>
            <a:schemeClr val="tx1"/>
          </a:solidFill>
          <a:latin typeface="+mn-lt"/>
          <a:ea typeface="+mn-ea"/>
          <a:cs typeface="+mn-cs"/>
        </a:defRPr>
      </a:lvl1pPr>
      <a:lvl2pPr marL="495300" indent="-190500" algn="l" defTabSz="609600" rtl="0" eaLnBrk="0" fontAlgn="base" hangingPunct="0">
        <a:spcBef>
          <a:spcPct val="20000"/>
        </a:spcBef>
        <a:spcAft>
          <a:spcPct val="0"/>
        </a:spcAft>
        <a:buChar char="–"/>
        <a:defRPr sz="1900" kern="1200">
          <a:solidFill>
            <a:schemeClr val="tx1"/>
          </a:solidFill>
          <a:latin typeface="+mn-lt"/>
          <a:ea typeface="+mn-ea"/>
          <a:cs typeface="+mn-cs"/>
        </a:defRPr>
      </a:lvl2pPr>
      <a:lvl3pPr marL="762000" indent="-152400" algn="l" defTabSz="609600" rtl="0" eaLnBrk="0" fontAlgn="base" hangingPunct="0">
        <a:spcBef>
          <a:spcPct val="20000"/>
        </a:spcBef>
        <a:spcAft>
          <a:spcPct val="0"/>
        </a:spcAft>
        <a:buChar char="•"/>
        <a:defRPr sz="1600" kern="1200">
          <a:solidFill>
            <a:schemeClr val="tx1"/>
          </a:solidFill>
          <a:latin typeface="+mn-lt"/>
          <a:ea typeface="+mn-ea"/>
          <a:cs typeface="+mn-cs"/>
        </a:defRPr>
      </a:lvl3pPr>
      <a:lvl4pPr marL="1066800" indent="-152400" algn="l" defTabSz="609600" rtl="0" eaLnBrk="0" fontAlgn="base" hangingPunct="0">
        <a:spcBef>
          <a:spcPct val="20000"/>
        </a:spcBef>
        <a:spcAft>
          <a:spcPct val="0"/>
        </a:spcAft>
        <a:buChar char="–"/>
        <a:defRPr sz="1300" kern="1200">
          <a:solidFill>
            <a:schemeClr val="tx1"/>
          </a:solidFill>
          <a:latin typeface="+mn-lt"/>
          <a:ea typeface="+mn-ea"/>
          <a:cs typeface="+mn-cs"/>
        </a:defRPr>
      </a:lvl4pPr>
      <a:lvl5pPr marL="1371600" indent="-152400" algn="l" defTabSz="609600" rtl="0" eaLnBrk="0" fontAlgn="base" hangingPunct="0">
        <a:spcBef>
          <a:spcPct val="20000"/>
        </a:spcBef>
        <a:spcAft>
          <a:spcPct val="0"/>
        </a:spcAft>
        <a:buChar char="»"/>
        <a:defRPr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ftr" sz="quarter" idx="3"/>
          </p:nvPr>
        </p:nvSpPr>
        <p:spPr bwMode="auto">
          <a:xfrm>
            <a:off x="2082800" y="4165600"/>
            <a:ext cx="1930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800"/>
            </a:lvl1pPr>
          </a:lstStyle>
          <a:p>
            <a:pPr>
              <a:defRPr/>
            </a:pPr>
            <a:endParaRPr lang="ru-RU" altLang="ru-RU"/>
          </a:p>
        </p:txBody>
      </p:sp>
      <p:sp>
        <p:nvSpPr>
          <p:cNvPr id="35843" name="Rectangle 3"/>
          <p:cNvSpPr>
            <a:spLocks noGrp="1" noChangeArrowheads="1"/>
          </p:cNvSpPr>
          <p:nvPr>
            <p:ph type="sldNum" sz="quarter" idx="4"/>
          </p:nvPr>
        </p:nvSpPr>
        <p:spPr bwMode="auto">
          <a:xfrm>
            <a:off x="4368800" y="4165600"/>
            <a:ext cx="1422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800">
                <a:latin typeface="Arial Black" panose="020B0A04020102020204" pitchFamily="34" charset="0"/>
              </a:defRPr>
            </a:lvl1pPr>
          </a:lstStyle>
          <a:p>
            <a:pPr>
              <a:defRPr/>
            </a:pPr>
            <a:fld id="{7FCBC3F3-1B86-4250-B0BE-D6BDAB5587CD}" type="slidenum">
              <a:rPr lang="ru-RU" altLang="ru-RU"/>
              <a:pPr>
                <a:defRPr/>
              </a:pPr>
              <a:t>‹#›</a:t>
            </a:fld>
            <a:endParaRPr lang="ru-RU" altLang="ru-RU"/>
          </a:p>
        </p:txBody>
      </p:sp>
      <p:grpSp>
        <p:nvGrpSpPr>
          <p:cNvPr id="1028" name="Group 4"/>
          <p:cNvGrpSpPr>
            <a:grpSpLocks/>
          </p:cNvGrpSpPr>
          <p:nvPr/>
        </p:nvGrpSpPr>
        <p:grpSpPr bwMode="auto">
          <a:xfrm>
            <a:off x="0" y="0"/>
            <a:ext cx="6096000" cy="364067"/>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ru-RU" altLang="ru-RU" sz="1600" smtClean="0">
                <a:latin typeface="Times New Roman" panose="02020603050405020304" pitchFamily="18" charset="0"/>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z="1600" smtClean="0">
                <a:latin typeface="Times New Roman" panose="02020603050405020304" pitchFamily="18" charset="0"/>
              </a:endParaRPr>
            </a:p>
          </p:txBody>
        </p:sp>
        <p:sp>
          <p:nvSpPr>
            <p:cNvPr id="1034"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z="1333" smtClean="0">
                <a:solidFill>
                  <a:schemeClr val="hlink"/>
                </a:solidFill>
              </a:endParaRPr>
            </a:p>
          </p:txBody>
        </p:sp>
        <p:sp>
          <p:nvSpPr>
            <p:cNvPr id="1035"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z="1333" smtClean="0">
                <a:solidFill>
                  <a:schemeClr val="hlink"/>
                </a:solidFill>
              </a:endParaRPr>
            </a:p>
          </p:txBody>
        </p:sp>
        <p:sp>
          <p:nvSpPr>
            <p:cNvPr id="1036"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z="1333" smtClean="0">
                <a:solidFill>
                  <a:schemeClr val="accent2"/>
                </a:solidFill>
              </a:endParaRPr>
            </a:p>
          </p:txBody>
        </p:sp>
        <p:sp>
          <p:nvSpPr>
            <p:cNvPr id="1037"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z="1333" smtClean="0">
                <a:solidFill>
                  <a:schemeClr val="hlink"/>
                </a:solidFill>
              </a:endParaRPr>
            </a:p>
          </p:txBody>
        </p:sp>
        <p:sp>
          <p:nvSpPr>
            <p:cNvPr id="1038"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z="1600" smtClean="0">
                <a:latin typeface="Times New Roman" panose="02020603050405020304" pitchFamily="18" charset="0"/>
              </a:endParaRPr>
            </a:p>
          </p:txBody>
        </p:sp>
        <p:sp>
          <p:nvSpPr>
            <p:cNvPr id="1039"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z="1333" smtClean="0">
                <a:solidFill>
                  <a:schemeClr val="accent2"/>
                </a:solidFill>
              </a:endParaRPr>
            </a:p>
          </p:txBody>
        </p:sp>
        <p:sp>
          <p:nvSpPr>
            <p:cNvPr id="1040"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z="1333" smtClean="0">
                <a:solidFill>
                  <a:schemeClr val="accent2"/>
                </a:solidFill>
              </a:endParaRPr>
            </a:p>
          </p:txBody>
        </p:sp>
      </p:grpSp>
      <p:sp>
        <p:nvSpPr>
          <p:cNvPr id="1029" name="Rectangle 14"/>
          <p:cNvSpPr>
            <a:spLocks noGrp="1" noChangeArrowheads="1"/>
          </p:cNvSpPr>
          <p:nvPr>
            <p:ph type="title"/>
          </p:nvPr>
        </p:nvSpPr>
        <p:spPr bwMode="auto">
          <a:xfrm>
            <a:off x="304800" y="304800"/>
            <a:ext cx="5486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ru-RU" altLang="ru-RU" smtClean="0"/>
              <a:t>Образец заголовка</a:t>
            </a:r>
          </a:p>
        </p:txBody>
      </p:sp>
      <p:sp>
        <p:nvSpPr>
          <p:cNvPr id="1030" name="Rectangle 15"/>
          <p:cNvSpPr>
            <a:spLocks noGrp="1" noChangeArrowheads="1"/>
          </p:cNvSpPr>
          <p:nvPr>
            <p:ph type="body" idx="1"/>
          </p:nvPr>
        </p:nvSpPr>
        <p:spPr bwMode="auto">
          <a:xfrm>
            <a:off x="304800" y="1320800"/>
            <a:ext cx="54864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p>
        </p:txBody>
      </p:sp>
      <p:sp>
        <p:nvSpPr>
          <p:cNvPr id="35856" name="Rectangle 16"/>
          <p:cNvSpPr>
            <a:spLocks noGrp="1" noChangeArrowheads="1"/>
          </p:cNvSpPr>
          <p:nvPr>
            <p:ph type="dt" sz="half" idx="2"/>
          </p:nvPr>
        </p:nvSpPr>
        <p:spPr bwMode="auto">
          <a:xfrm>
            <a:off x="304800" y="4163483"/>
            <a:ext cx="14224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800"/>
            </a:lvl1pPr>
          </a:lstStyle>
          <a:p>
            <a:pPr>
              <a:defRPr/>
            </a:pPr>
            <a:endParaRPr lang="ru-RU" altLang="ru-RU"/>
          </a:p>
        </p:txBody>
      </p:sp>
    </p:spTree>
    <p:extLst>
      <p:ext uri="{BB962C8B-B14F-4D97-AF65-F5344CB8AC3E}">
        <p14:creationId xmlns:p14="http://schemas.microsoft.com/office/powerpoint/2010/main" val="2754889797"/>
      </p:ext>
    </p:extLst>
  </p:cSld>
  <p:clrMap bg1="dk2" tx1="lt1" bg2="dk1" tx2="lt2" accent1="accent1" accent2="accent2" accent3="accent3" accent4="accent4" accent5="accent5" accent6="accent6" hlink="hlink" folHlink="folHlink"/>
  <p:sldLayoutIdLst>
    <p:sldLayoutId id="2147485427" r:id="rId1"/>
    <p:sldLayoutId id="2147485428" r:id="rId2"/>
    <p:sldLayoutId id="2147485429" r:id="rId3"/>
    <p:sldLayoutId id="2147485430" r:id="rId4"/>
    <p:sldLayoutId id="2147485431" r:id="rId5"/>
    <p:sldLayoutId id="2147485432" r:id="rId6"/>
    <p:sldLayoutId id="2147485433" r:id="rId7"/>
    <p:sldLayoutId id="2147485434" r:id="rId8"/>
    <p:sldLayoutId id="2147485435" r:id="rId9"/>
    <p:sldLayoutId id="2147485436" r:id="rId10"/>
    <p:sldLayoutId id="2147485437" r:id="rId11"/>
  </p:sldLayoutIdLst>
  <p:hf hdr="0" ftr="0" dt="0"/>
  <p:txStyles>
    <p:titleStyle>
      <a:lvl1pPr algn="l" rtl="0" eaLnBrk="0" fontAlgn="base" hangingPunct="0">
        <a:spcBef>
          <a:spcPct val="0"/>
        </a:spcBef>
        <a:spcAft>
          <a:spcPct val="0"/>
        </a:spcAft>
        <a:defRPr sz="2933" kern="1200">
          <a:solidFill>
            <a:schemeClr val="tx1"/>
          </a:solidFill>
          <a:latin typeface="+mj-lt"/>
          <a:ea typeface="+mj-ea"/>
          <a:cs typeface="+mj-cs"/>
        </a:defRPr>
      </a:lvl1pPr>
      <a:lvl2pPr algn="l" rtl="0" eaLnBrk="0" fontAlgn="base" hangingPunct="0">
        <a:spcBef>
          <a:spcPct val="0"/>
        </a:spcBef>
        <a:spcAft>
          <a:spcPct val="0"/>
        </a:spcAft>
        <a:defRPr sz="2933">
          <a:solidFill>
            <a:schemeClr val="tx1"/>
          </a:solidFill>
          <a:latin typeface="Arial" panose="020B0604020202020204" pitchFamily="34" charset="0"/>
        </a:defRPr>
      </a:lvl2pPr>
      <a:lvl3pPr algn="l" rtl="0" eaLnBrk="0" fontAlgn="base" hangingPunct="0">
        <a:spcBef>
          <a:spcPct val="0"/>
        </a:spcBef>
        <a:spcAft>
          <a:spcPct val="0"/>
        </a:spcAft>
        <a:defRPr sz="2933">
          <a:solidFill>
            <a:schemeClr val="tx1"/>
          </a:solidFill>
          <a:latin typeface="Arial" panose="020B0604020202020204" pitchFamily="34" charset="0"/>
        </a:defRPr>
      </a:lvl3pPr>
      <a:lvl4pPr algn="l" rtl="0" eaLnBrk="0" fontAlgn="base" hangingPunct="0">
        <a:spcBef>
          <a:spcPct val="0"/>
        </a:spcBef>
        <a:spcAft>
          <a:spcPct val="0"/>
        </a:spcAft>
        <a:defRPr sz="2933">
          <a:solidFill>
            <a:schemeClr val="tx1"/>
          </a:solidFill>
          <a:latin typeface="Arial" panose="020B0604020202020204" pitchFamily="34" charset="0"/>
        </a:defRPr>
      </a:lvl4pPr>
      <a:lvl5pPr algn="l" rtl="0" eaLnBrk="0" fontAlgn="base" hangingPunct="0">
        <a:spcBef>
          <a:spcPct val="0"/>
        </a:spcBef>
        <a:spcAft>
          <a:spcPct val="0"/>
        </a:spcAft>
        <a:defRPr sz="2933">
          <a:solidFill>
            <a:schemeClr val="tx1"/>
          </a:solidFill>
          <a:latin typeface="Arial" panose="020B0604020202020204" pitchFamily="34" charset="0"/>
        </a:defRPr>
      </a:lvl5pPr>
      <a:lvl6pPr marL="304815" algn="l" rtl="0" fontAlgn="base">
        <a:spcBef>
          <a:spcPct val="0"/>
        </a:spcBef>
        <a:spcAft>
          <a:spcPct val="0"/>
        </a:spcAft>
        <a:defRPr sz="2933">
          <a:solidFill>
            <a:schemeClr val="tx1"/>
          </a:solidFill>
          <a:latin typeface="Arial" panose="020B0604020202020204" pitchFamily="34" charset="0"/>
        </a:defRPr>
      </a:lvl6pPr>
      <a:lvl7pPr marL="609630" algn="l" rtl="0" fontAlgn="base">
        <a:spcBef>
          <a:spcPct val="0"/>
        </a:spcBef>
        <a:spcAft>
          <a:spcPct val="0"/>
        </a:spcAft>
        <a:defRPr sz="2933">
          <a:solidFill>
            <a:schemeClr val="tx1"/>
          </a:solidFill>
          <a:latin typeface="Arial" panose="020B0604020202020204" pitchFamily="34" charset="0"/>
        </a:defRPr>
      </a:lvl7pPr>
      <a:lvl8pPr marL="914446" algn="l" rtl="0" fontAlgn="base">
        <a:spcBef>
          <a:spcPct val="0"/>
        </a:spcBef>
        <a:spcAft>
          <a:spcPct val="0"/>
        </a:spcAft>
        <a:defRPr sz="2933">
          <a:solidFill>
            <a:schemeClr val="tx1"/>
          </a:solidFill>
          <a:latin typeface="Arial" panose="020B0604020202020204" pitchFamily="34" charset="0"/>
        </a:defRPr>
      </a:lvl8pPr>
      <a:lvl9pPr marL="1219261" algn="l" rtl="0" fontAlgn="base">
        <a:spcBef>
          <a:spcPct val="0"/>
        </a:spcBef>
        <a:spcAft>
          <a:spcPct val="0"/>
        </a:spcAft>
        <a:defRPr sz="2933">
          <a:solidFill>
            <a:schemeClr val="tx1"/>
          </a:solidFill>
          <a:latin typeface="Arial" panose="020B0604020202020204" pitchFamily="34" charset="0"/>
        </a:defRPr>
      </a:lvl9pPr>
    </p:titleStyle>
    <p:bodyStyle>
      <a:lvl1pPr marL="228611" indent="-228611" algn="l" rtl="0" eaLnBrk="0" fontAlgn="base" hangingPunct="0">
        <a:spcBef>
          <a:spcPct val="20000"/>
        </a:spcBef>
        <a:spcAft>
          <a:spcPct val="0"/>
        </a:spcAft>
        <a:buClr>
          <a:schemeClr val="bg2"/>
        </a:buClr>
        <a:buSzPct val="75000"/>
        <a:buFont typeface="Wingdings" panose="05000000000000000000" pitchFamily="2" charset="2"/>
        <a:buChar char="n"/>
        <a:defRPr sz="2133" kern="1200">
          <a:solidFill>
            <a:schemeClr val="tx1"/>
          </a:solidFill>
          <a:latin typeface="+mn-lt"/>
          <a:ea typeface="+mn-ea"/>
          <a:cs typeface="+mn-cs"/>
        </a:defRPr>
      </a:lvl1pPr>
      <a:lvl2pPr marL="495325" indent="-190510" algn="l" rtl="0" eaLnBrk="0" fontAlgn="base" hangingPunct="0">
        <a:spcBef>
          <a:spcPct val="20000"/>
        </a:spcBef>
        <a:spcAft>
          <a:spcPct val="0"/>
        </a:spcAft>
        <a:buClr>
          <a:schemeClr val="accent2"/>
        </a:buClr>
        <a:buSzPct val="80000"/>
        <a:buFont typeface="Wingdings" panose="05000000000000000000" pitchFamily="2" charset="2"/>
        <a:buChar char="¨"/>
        <a:defRPr sz="1867" kern="1200">
          <a:solidFill>
            <a:schemeClr val="tx1"/>
          </a:solidFill>
          <a:latin typeface="+mn-lt"/>
          <a:ea typeface="+mn-ea"/>
          <a:cs typeface="+mn-cs"/>
        </a:defRPr>
      </a:lvl2pPr>
      <a:lvl3pPr marL="762038" indent="-152408" algn="l" rtl="0" eaLnBrk="0" fontAlgn="base" hangingPunct="0">
        <a:spcBef>
          <a:spcPct val="20000"/>
        </a:spcBef>
        <a:spcAft>
          <a:spcPct val="0"/>
        </a:spcAft>
        <a:buClr>
          <a:schemeClr val="bg2"/>
        </a:buClr>
        <a:buSzPct val="65000"/>
        <a:buFont typeface="Wingdings" panose="05000000000000000000" pitchFamily="2" charset="2"/>
        <a:buChar char="n"/>
        <a:defRPr sz="1600" kern="1200">
          <a:solidFill>
            <a:schemeClr val="tx1"/>
          </a:solidFill>
          <a:latin typeface="+mn-lt"/>
          <a:ea typeface="+mn-ea"/>
          <a:cs typeface="+mn-cs"/>
        </a:defRPr>
      </a:lvl3pPr>
      <a:lvl4pPr marL="1066853" indent="-152408" algn="l" rtl="0" eaLnBrk="0" fontAlgn="base" hangingPunct="0">
        <a:spcBef>
          <a:spcPct val="20000"/>
        </a:spcBef>
        <a:spcAft>
          <a:spcPct val="0"/>
        </a:spcAft>
        <a:buClr>
          <a:schemeClr val="accent2"/>
        </a:buClr>
        <a:buSzPct val="70000"/>
        <a:buFont typeface="Wingdings" panose="05000000000000000000" pitchFamily="2" charset="2"/>
        <a:buChar char="¨"/>
        <a:defRPr sz="1333" kern="1200">
          <a:solidFill>
            <a:schemeClr val="tx1"/>
          </a:solidFill>
          <a:latin typeface="+mn-lt"/>
          <a:ea typeface="+mn-ea"/>
          <a:cs typeface="+mn-cs"/>
        </a:defRPr>
      </a:lvl4pPr>
      <a:lvl5pPr marL="1371669" indent="-152408" algn="l" rtl="0" eaLnBrk="0" fontAlgn="base" hangingPunct="0">
        <a:spcBef>
          <a:spcPct val="20000"/>
        </a:spcBef>
        <a:spcAft>
          <a:spcPct val="0"/>
        </a:spcAft>
        <a:buClr>
          <a:schemeClr val="bg2"/>
        </a:buClr>
        <a:buFont typeface="Wingdings" panose="05000000000000000000" pitchFamily="2" charset="2"/>
        <a:buChar char="§"/>
        <a:defRPr sz="1333" kern="1200">
          <a:solidFill>
            <a:schemeClr val="tx1"/>
          </a:solidFill>
          <a:latin typeface="+mn-lt"/>
          <a:ea typeface="+mn-ea"/>
          <a:cs typeface="+mn-cs"/>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p:bodyStyle>
    <p:otherStyle>
      <a:defPPr>
        <a:defRPr lang="ru-RU"/>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file:///G:\&#1052;&#1048;&#1056;&#1069;&#1040;_02-06-19\&#1050;&#1041;-1\&#1059;&#1052;&#1052;\01_&#1057;&#1087;&#1077;&#1094;&#1080;&#1072;&#1083;&#1080;&#1090;&#1077;&#1090;\&#1056;&#1080;&#1069;&#1047;&#1040;&#1057;\&#1041;&#1040;&#1057;&#1054;-01-15_10.05.03\&#1041;&#1040;&#1057;&#1054;-01-15_10.05.03(&#1051;-16_&#1051;&#1072;&#1073;-12_&#1055;&#1047;-16_&#1050;&#1056;_&#1069;&#1082;&#1079;)8&#1089;&#1077;&#1084;\&#1051;&#1077;&#1082;&#1094;&#1080;&#1080;(20)\&#1051;&#1077;&#1082;&#1094;&#1080;&#1080;_8&#1089;&#1077;&#1084;&#1077;&#1089;&#1090;&#1088;(20)%20&#1043;&#1086;&#1090;&#1086;&#1074;&#1086;!!!\5_&#1058;&#1077;&#1084;&#1072;5.&#1052;&#1077;&#1090;&#1086;&#1076;&#1086;&#1083;&#1086;&#1075;&#1080;&#1103;%20BPMN(4)\media\image2.jpeg" TargetMode="External"/><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file:///H:\&#1052;&#1048;&#1056;&#1069;&#1040;_02-06-19\&#1050;&#1041;-1\&#1059;&#1052;&#1052;\01_&#1057;&#1087;&#1077;&#1094;&#1080;&#1072;&#1083;&#1080;&#1090;&#1077;&#1090;\&#1056;&#1080;&#1069;&#1047;&#1040;&#1057;\&#1041;&#1040;&#1057;&#1054;-01-15_10.05.03\&#1041;&#1040;&#1057;&#1054;-01-15_10.05.03(&#1051;-16_&#1051;&#1072;&#1073;-12_&#1055;&#1047;-16_&#1050;&#1056;_&#1069;&#1082;&#1079;)8&#1089;&#1077;&#1084;\&#1051;&#1077;&#1082;&#1094;&#1080;&#1080;(20)\&#1051;&#1077;&#1082;&#1094;&#1080;&#1080;_8&#1089;&#1077;&#1084;&#1077;&#1089;&#1090;&#1088;(20)%20&#1043;&#1086;&#1090;&#1086;&#1074;&#1086;!!!\5_&#1058;&#1077;&#1084;&#1072;5.&#1052;&#1077;&#1090;&#1086;&#1076;&#1086;&#1083;&#1086;&#1075;&#1080;&#1103;%20BPMN(4)\media\image18.jpe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file:///H:\&#1052;&#1048;&#1056;&#1069;&#1040;_02-06-19\&#1050;&#1041;-1\&#1059;&#1052;&#1052;\01_&#1057;&#1087;&#1077;&#1094;&#1080;&#1072;&#1083;&#1080;&#1090;&#1077;&#1090;\&#1056;&#1080;&#1069;&#1047;&#1040;&#1057;\&#1041;&#1040;&#1057;&#1054;-01-15_10.05.03\&#1041;&#1040;&#1057;&#1054;-01-15_10.05.03(&#1051;-16_&#1051;&#1072;&#1073;-12_&#1055;&#1047;-16_&#1050;&#1056;_&#1069;&#1082;&#1079;)8&#1089;&#1077;&#1084;\&#1051;&#1077;&#1082;&#1094;&#1080;&#1080;(20)\&#1051;&#1077;&#1082;&#1094;&#1080;&#1080;_8&#1089;&#1077;&#1084;&#1077;&#1089;&#1090;&#1088;(20)%20&#1043;&#1086;&#1090;&#1086;&#1074;&#1086;!!!\5_&#1058;&#1077;&#1084;&#1072;5.&#1052;&#1077;&#1090;&#1086;&#1076;&#1086;&#1083;&#1086;&#1075;&#1080;&#1103;%20BPMN(4)\media\image20.png" TargetMode="External"/><Relationship Id="rId5" Type="http://schemas.openxmlformats.org/officeDocument/2006/relationships/image" Target="../media/image8.png"/><Relationship Id="rId4" Type="http://schemas.openxmlformats.org/officeDocument/2006/relationships/image" Target="file:///H:\&#1052;&#1048;&#1056;&#1069;&#1040;_02-06-19\&#1050;&#1041;-1\&#1059;&#1052;&#1052;\01_&#1057;&#1087;&#1077;&#1094;&#1080;&#1072;&#1083;&#1080;&#1090;&#1077;&#1090;\&#1056;&#1080;&#1069;&#1047;&#1040;&#1057;\&#1041;&#1040;&#1057;&#1054;-01-15_10.05.03\&#1041;&#1040;&#1057;&#1054;-01-15_10.05.03(&#1051;-16_&#1051;&#1072;&#1073;-12_&#1055;&#1047;-16_&#1050;&#1056;_&#1069;&#1082;&#1079;)8&#1089;&#1077;&#1084;\&#1051;&#1077;&#1082;&#1094;&#1080;&#1080;(20)\&#1051;&#1077;&#1082;&#1094;&#1080;&#1080;_8&#1089;&#1077;&#1084;&#1077;&#1089;&#1090;&#1088;(20)%20&#1043;&#1086;&#1090;&#1086;&#1074;&#1086;!!!\5_&#1058;&#1077;&#1084;&#1072;5.&#1052;&#1077;&#1090;&#1086;&#1076;&#1086;&#1083;&#1086;&#1075;&#1080;&#1103;%20BPMN(4)\media\image19.jpe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file:///H:\&#1052;&#1048;&#1056;&#1069;&#1040;_02-06-19\&#1050;&#1041;-1\&#1059;&#1052;&#1052;\01_&#1057;&#1087;&#1077;&#1094;&#1080;&#1072;&#1083;&#1080;&#1090;&#1077;&#1090;\&#1056;&#1080;&#1069;&#1047;&#1040;&#1057;\&#1041;&#1040;&#1057;&#1054;-01-15_10.05.03\&#1041;&#1040;&#1057;&#1054;-01-15_10.05.03(&#1051;-16_&#1051;&#1072;&#1073;-12_&#1055;&#1047;-16_&#1050;&#1056;_&#1069;&#1082;&#1079;)8&#1089;&#1077;&#1084;\&#1051;&#1077;&#1082;&#1094;&#1080;&#1080;(20)\&#1051;&#1077;&#1082;&#1094;&#1080;&#1080;_8&#1089;&#1077;&#1084;&#1077;&#1089;&#1090;&#1088;(20)%20&#1043;&#1086;&#1090;&#1086;&#1074;&#1086;!!!\5_&#1058;&#1077;&#1084;&#1072;5.&#1052;&#1077;&#1090;&#1086;&#1076;&#1086;&#1083;&#1086;&#1075;&#1080;&#1103;%20BPMN(4)\media\image21.jpeg"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16.png"/><Relationship Id="rId4" Type="http://schemas.openxmlformats.org/officeDocument/2006/relationships/image" Target="file:///G:\&#1052;&#1048;&#1056;&#1069;&#1040;_02-06-19\&#1050;&#1041;-1\&#1059;&#1052;&#1052;\01_&#1057;&#1087;&#1077;&#1094;&#1080;&#1072;&#1083;&#1080;&#1090;&#1077;&#1090;\&#1056;&#1080;&#1069;&#1047;&#1040;&#1057;\&#1041;&#1040;&#1057;&#1054;-01-15_10.05.03\&#1041;&#1040;&#1057;&#1054;-01-15_10.05.03(&#1051;-16_&#1051;&#1072;&#1073;-12_&#1055;&#1047;-16_&#1050;&#1056;_&#1069;&#1082;&#1079;)8&#1089;&#1077;&#1084;\&#1051;&#1077;&#1082;&#1094;&#1080;&#1080;(20)\&#1051;&#1077;&#1082;&#1094;&#1080;&#1080;_8&#1089;&#1077;&#1084;&#1077;&#1089;&#1090;&#1088;(20)%20&#1043;&#1086;&#1090;&#1086;&#1074;&#1086;!!!\5_&#1058;&#1077;&#1084;&#1072;5.&#1052;&#1077;&#1090;&#1086;&#1076;&#1086;&#1083;&#1086;&#1075;&#1080;&#1103;%20BPMN(4)\media\image46.jpe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16.png"/><Relationship Id="rId4" Type="http://schemas.openxmlformats.org/officeDocument/2006/relationships/image" Target="file:///G:\&#1052;&#1048;&#1056;&#1069;&#1040;_02-06-19\&#1050;&#1041;-1\&#1059;&#1052;&#1052;\01_&#1057;&#1087;&#1077;&#1094;&#1080;&#1072;&#1083;&#1080;&#1090;&#1077;&#1090;\&#1056;&#1080;&#1069;&#1047;&#1040;&#1057;\&#1041;&#1040;&#1057;&#1054;-01-15_10.05.03\&#1041;&#1040;&#1057;&#1054;-01-15_10.05.03(&#1051;-16_&#1051;&#1072;&#1073;-12_&#1055;&#1047;-16_&#1050;&#1056;_&#1069;&#1082;&#1079;)8&#1089;&#1077;&#1084;\&#1051;&#1077;&#1082;&#1094;&#1080;&#1080;(20)\&#1051;&#1077;&#1082;&#1094;&#1080;&#1080;_8&#1089;&#1077;&#1084;&#1077;&#1089;&#1090;&#1088;(20)%20&#1043;&#1086;&#1090;&#1086;&#1074;&#1086;!!!\5_&#1058;&#1077;&#1084;&#1072;5.&#1052;&#1077;&#1090;&#1086;&#1076;&#1086;&#1083;&#1086;&#1075;&#1080;&#1103;%20BPMN(4)\media\image47.jpe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file:///G:\&#1052;&#1048;&#1056;&#1069;&#1040;_02-06-19\&#1050;&#1041;-1\&#1059;&#1052;&#1052;\01_&#1057;&#1087;&#1077;&#1094;&#1080;&#1072;&#1083;&#1080;&#1090;&#1077;&#1090;\&#1056;&#1080;&#1069;&#1047;&#1040;&#1057;\&#1041;&#1040;&#1057;&#1054;-01-15_10.05.03\&#1041;&#1040;&#1057;&#1054;-01-15_10.05.03(&#1051;-16_&#1051;&#1072;&#1073;-12_&#1055;&#1047;-16_&#1050;&#1056;_&#1069;&#1082;&#1079;)8&#1089;&#1077;&#1084;\&#1051;&#1077;&#1082;&#1094;&#1080;&#1080;(20)\&#1051;&#1077;&#1082;&#1094;&#1080;&#1080;_8&#1089;&#1077;&#1084;&#1077;&#1089;&#1090;&#1088;(20)%20&#1043;&#1086;&#1090;&#1086;&#1074;&#1086;!!!\5_&#1058;&#1077;&#1084;&#1072;5.&#1052;&#1077;&#1090;&#1086;&#1076;&#1086;&#1083;&#1086;&#1075;&#1080;&#1103;%20BPMN(4)\media\image48.jpe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file:///G:\&#1052;&#1048;&#1056;&#1069;&#1040;_02-06-19\&#1050;&#1041;-1\&#1059;&#1052;&#1052;\01_&#1057;&#1087;&#1077;&#1094;&#1080;&#1072;&#1083;&#1080;&#1090;&#1077;&#1090;\&#1056;&#1080;&#1069;&#1047;&#1040;&#1057;\&#1041;&#1040;&#1057;&#1054;-01-15_10.05.03\&#1041;&#1040;&#1057;&#1054;-01-15_10.05.03(&#1051;-16_&#1051;&#1072;&#1073;-12_&#1055;&#1047;-16_&#1050;&#1056;_&#1069;&#1082;&#1079;)8&#1089;&#1077;&#1084;\&#1051;&#1077;&#1082;&#1094;&#1080;&#1080;(20)\&#1051;&#1077;&#1082;&#1094;&#1080;&#1080;_8&#1089;&#1077;&#1084;&#1077;&#1089;&#1090;&#1088;(20)%20&#1043;&#1086;&#1090;&#1086;&#1074;&#1086;!!!\5_&#1058;&#1077;&#1084;&#1072;5.&#1052;&#1077;&#1090;&#1086;&#1076;&#1086;&#1083;&#1086;&#1075;&#1080;&#1103;%20BPMN(4)\media\image49.jpeg"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file:///G:\&#1052;&#1048;&#1056;&#1069;&#1040;_02-06-19\&#1050;&#1041;-1\&#1059;&#1052;&#1052;\01_&#1057;&#1087;&#1077;&#1094;&#1080;&#1072;&#1083;&#1080;&#1090;&#1077;&#1090;\&#1056;&#1080;&#1069;&#1047;&#1040;&#1057;\&#1041;&#1040;&#1057;&#1054;-01-15_10.05.03\&#1041;&#1040;&#1057;&#1054;-01-15_10.05.03(&#1051;-16_&#1051;&#1072;&#1073;-12_&#1055;&#1047;-16_&#1050;&#1056;_&#1069;&#1082;&#1079;)8&#1089;&#1077;&#1084;\&#1051;&#1077;&#1082;&#1094;&#1080;&#1080;(20)\&#1051;&#1077;&#1082;&#1094;&#1080;&#1080;_8&#1089;&#1077;&#1084;&#1077;&#1089;&#1090;&#1088;(20)%20&#1043;&#1086;&#1090;&#1086;&#1074;&#1086;!!!\5_&#1058;&#1077;&#1084;&#1072;5.&#1052;&#1077;&#1090;&#1086;&#1076;&#1086;&#1083;&#1086;&#1075;&#1080;&#1103;%20BPMN(4)\media\image50.jpe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image" Target="../media/image24.png"/><Relationship Id="rId4" Type="http://schemas.openxmlformats.org/officeDocument/2006/relationships/image" Target="file:///G:\&#1052;&#1048;&#1056;&#1069;&#1040;_02-06-19\&#1050;&#1041;-1\&#1059;&#1052;&#1052;\01_&#1057;&#1087;&#1077;&#1094;&#1080;&#1072;&#1083;&#1080;&#1090;&#1077;&#1090;\&#1056;&#1080;&#1069;&#1047;&#1040;&#1057;\&#1041;&#1040;&#1057;&#1054;-01-15_10.05.03\&#1041;&#1040;&#1057;&#1054;-01-15_10.05.03(&#1051;-16_&#1051;&#1072;&#1073;-12_&#1055;&#1047;-16_&#1050;&#1056;_&#1069;&#1082;&#1079;)8&#1089;&#1077;&#1084;\&#1051;&#1077;&#1082;&#1094;&#1080;&#1080;(20)\&#1051;&#1077;&#1082;&#1094;&#1080;&#1080;_8&#1089;&#1077;&#1084;&#1077;&#1089;&#1090;&#1088;(20)%20&#1043;&#1086;&#1090;&#1086;&#1074;&#1086;!!!\5_&#1058;&#1077;&#1084;&#1072;5.&#1052;&#1077;&#1090;&#1086;&#1076;&#1086;&#1083;&#1086;&#1075;&#1080;&#1103;%20BPMN(4)\media\image51.jpe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image" Target="../media/image24.png"/><Relationship Id="rId4" Type="http://schemas.openxmlformats.org/officeDocument/2006/relationships/image" Target="file:///G:\&#1052;&#1048;&#1056;&#1069;&#1040;_02-06-19\&#1050;&#1041;-1\&#1059;&#1052;&#1052;\01_&#1057;&#1087;&#1077;&#1094;&#1080;&#1072;&#1083;&#1080;&#1090;&#1077;&#1090;\&#1056;&#1080;&#1069;&#1047;&#1040;&#1057;\&#1041;&#1040;&#1057;&#1054;-01-15_10.05.03\&#1041;&#1040;&#1057;&#1054;-01-15_10.05.03(&#1051;-16_&#1051;&#1072;&#1073;-12_&#1055;&#1047;-16_&#1050;&#1056;_&#1069;&#1082;&#1079;)8&#1089;&#1077;&#1084;\&#1051;&#1077;&#1082;&#1094;&#1080;&#1080;(20)\&#1051;&#1077;&#1082;&#1094;&#1080;&#1080;_8&#1089;&#1077;&#1084;&#1077;&#1089;&#1090;&#1088;(20)%20&#1043;&#1086;&#1090;&#1086;&#1074;&#1086;!!!\5_&#1058;&#1077;&#1084;&#1072;5.&#1052;&#1077;&#1090;&#1086;&#1076;&#1086;&#1083;&#1086;&#1075;&#1080;&#1103;%20BPMN(4)\media\image52.jpe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9.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file:///G:\&#1052;&#1048;&#1056;&#1069;&#1040;_02-06-19\&#1050;&#1041;-1\&#1059;&#1052;&#1052;\01_&#1057;&#1087;&#1077;&#1094;&#1080;&#1072;&#1083;&#1080;&#1090;&#1077;&#1090;\&#1056;&#1080;&#1069;&#1047;&#1040;&#1057;\&#1041;&#1040;&#1057;&#1054;-01-15_10.05.03\&#1041;&#1040;&#1057;&#1054;-01-15_10.05.03(&#1051;-16_&#1051;&#1072;&#1073;-12_&#1055;&#1047;-16_&#1050;&#1056;_&#1069;&#1082;&#1079;)8&#1089;&#1077;&#1084;\&#1051;&#1077;&#1082;&#1094;&#1080;&#1080;(20)\&#1051;&#1077;&#1082;&#1094;&#1080;&#1080;_8&#1089;&#1077;&#1084;&#1077;&#1089;&#1090;&#1088;(20)%20&#1043;&#1086;&#1090;&#1086;&#1074;&#1086;!!!\5_&#1058;&#1077;&#1084;&#1072;5.&#1052;&#1077;&#1090;&#1086;&#1076;&#1086;&#1083;&#1086;&#1075;&#1080;&#1103;%20BPMN(4)\media\image53.jpe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file:///G:\&#1052;&#1048;&#1056;&#1069;&#1040;_02-06-19\&#1050;&#1041;-1\&#1059;&#1052;&#1052;\01_&#1057;&#1087;&#1077;&#1094;&#1080;&#1072;&#1083;&#1080;&#1090;&#1077;&#1090;\&#1056;&#1080;&#1069;&#1047;&#1040;&#1057;\&#1041;&#1040;&#1057;&#1054;-01-15_10.05.03\&#1041;&#1040;&#1057;&#1054;-01-15_10.05.03(&#1051;-16_&#1051;&#1072;&#1073;-12_&#1055;&#1047;-16_&#1050;&#1056;_&#1069;&#1082;&#1079;)8&#1089;&#1077;&#1084;\&#1051;&#1077;&#1082;&#1094;&#1080;&#1080;(20)\&#1051;&#1077;&#1082;&#1094;&#1080;&#1080;_8&#1089;&#1077;&#1084;&#1077;&#1089;&#1090;&#1088;(20)%20&#1043;&#1086;&#1090;&#1086;&#1074;&#1086;!!!\5_&#1058;&#1077;&#1084;&#1072;5.&#1052;&#1077;&#1090;&#1086;&#1076;&#1086;&#1083;&#1086;&#1075;&#1080;&#1103;%20BPMN(4)\media\image54.jpe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file:///G:\&#1052;&#1048;&#1056;&#1069;&#1040;_02-06-19\&#1050;&#1041;-1\&#1059;&#1052;&#1052;\01_&#1057;&#1087;&#1077;&#1094;&#1080;&#1072;&#1083;&#1080;&#1090;&#1077;&#1090;\&#1056;&#1080;&#1069;&#1047;&#1040;&#1057;\&#1041;&#1040;&#1057;&#1054;-01-15_10.05.03\&#1041;&#1040;&#1057;&#1054;-01-15_10.05.03(&#1051;-16_&#1051;&#1072;&#1073;-12_&#1055;&#1047;-16_&#1050;&#1056;_&#1069;&#1082;&#1079;)8&#1089;&#1077;&#1084;\&#1051;&#1077;&#1082;&#1094;&#1080;&#1080;(20)\&#1051;&#1077;&#1082;&#1094;&#1080;&#1080;_8&#1089;&#1077;&#1084;&#1077;&#1089;&#1090;&#1088;(20)%20&#1043;&#1086;&#1090;&#1086;&#1074;&#1086;!!!\5_&#1058;&#1077;&#1084;&#1072;5.&#1052;&#1077;&#1090;&#1086;&#1076;&#1086;&#1083;&#1086;&#1075;&#1080;&#1103;%20BPMN(4)\media\image55.png"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5.xml"/><Relationship Id="rId4" Type="http://schemas.openxmlformats.org/officeDocument/2006/relationships/image" Target="file:///G:\&#1052;&#1048;&#1056;&#1069;&#1040;_02-06-19\&#1050;&#1041;-1\&#1059;&#1052;&#1052;\01_&#1057;&#1087;&#1077;&#1094;&#1080;&#1072;&#1083;&#1080;&#1090;&#1077;&#1090;\&#1056;&#1080;&#1069;&#1047;&#1040;&#1057;\&#1041;&#1040;&#1057;&#1054;-01-15_10.05.03\&#1041;&#1040;&#1057;&#1054;-01-15_10.05.03(&#1051;-16_&#1051;&#1072;&#1073;-12_&#1055;&#1047;-16_&#1050;&#1056;_&#1069;&#1082;&#1079;)8&#1089;&#1077;&#1084;\&#1051;&#1077;&#1082;&#1094;&#1080;&#1080;(20)\&#1051;&#1077;&#1082;&#1094;&#1080;&#1080;_8&#1089;&#1077;&#1084;&#1077;&#1089;&#1090;&#1088;(20)%20&#1043;&#1086;&#1090;&#1086;&#1074;&#1086;!!!\5_&#1058;&#1077;&#1084;&#1072;5.&#1052;&#1077;&#1090;&#1086;&#1076;&#1086;&#1083;&#1086;&#1075;&#1080;&#1103;%20BPMN(4)\media\image57.png"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9.xml"/><Relationship Id="rId1" Type="http://schemas.openxmlformats.org/officeDocument/2006/relationships/slideLayout" Target="../slideLayouts/slideLayout15.xml"/><Relationship Id="rId5" Type="http://schemas.openxmlformats.org/officeDocument/2006/relationships/image" Target="../media/image34.jpeg"/><Relationship Id="rId4" Type="http://schemas.openxmlformats.org/officeDocument/2006/relationships/image" Target="file:///G:\&#1052;&#1048;&#1056;&#1069;&#1040;_02-06-19\&#1050;&#1041;-1\&#1059;&#1052;&#1052;\01_&#1057;&#1087;&#1077;&#1094;&#1080;&#1072;&#1083;&#1080;&#1090;&#1077;&#1090;\&#1056;&#1080;&#1069;&#1047;&#1040;&#1057;\&#1041;&#1040;&#1057;&#1054;-01-15_10.05.03\&#1041;&#1040;&#1057;&#1054;-01-15_10.05.03(&#1051;-16_&#1051;&#1072;&#1073;-12_&#1055;&#1047;-16_&#1050;&#1056;_&#1069;&#1082;&#1079;)8&#1089;&#1077;&#1084;\&#1051;&#1077;&#1082;&#1094;&#1080;&#1080;(20)\&#1051;&#1077;&#1082;&#1094;&#1080;&#1080;_8&#1089;&#1077;&#1084;&#1077;&#1089;&#1090;&#1088;(20)%20&#1043;&#1086;&#1090;&#1086;&#1074;&#1086;!!!\5_&#1058;&#1077;&#1084;&#1072;5.&#1052;&#1077;&#1090;&#1086;&#1076;&#1086;&#1083;&#1086;&#1075;&#1080;&#1103;%20BPMN(4)\media\image58.jpeg"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2.xml"/><Relationship Id="rId1" Type="http://schemas.openxmlformats.org/officeDocument/2006/relationships/slideLayout" Target="../slideLayouts/slideLayout15.xml"/><Relationship Id="rId4" Type="http://schemas.openxmlformats.org/officeDocument/2006/relationships/image" Target="file:///H:\&#1052;&#1048;&#1056;&#1069;&#1040;_09-06-19\&#1050;&#1041;-1\&#1059;&#1052;&#1052;\01_&#1057;&#1087;&#1077;&#1094;&#1080;&#1072;&#1083;&#1080;&#1090;&#1077;&#1090;\&#1056;&#1080;&#1069;&#1047;&#1040;&#1057;\&#1041;&#1040;&#1057;&#1054;-01-15_10.05.03\&#1041;&#1040;&#1057;&#1054;-01-15_10.05.03(&#1051;-16_&#1051;&#1072;&#1073;-12_&#1055;&#1047;-16_&#1050;&#1056;_&#1069;&#1082;&#1079;)8&#1089;&#1077;&#1084;\&#1051;&#1077;&#1082;&#1094;&#1080;&#1080;(20)\&#1051;&#1077;&#1082;&#1094;&#1080;&#1080;_8&#1089;&#1077;&#1084;&#1077;&#1089;&#1090;&#1088;(20)%20&#1043;&#1086;&#1090;&#1086;&#1074;&#1086;!!!\5_&#1058;&#1077;&#1084;&#1072;5.&#1052;&#1077;&#1090;&#1086;&#1076;&#1086;&#1083;&#1086;&#1075;&#1080;&#1103;%20BPMN(4)\media\image59.jpeg"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image" Target="file:///H:\&#1052;&#1048;&#1056;&#1069;&#1040;_09-06-19\&#1050;&#1041;-1\&#1059;&#1052;&#1052;\01_&#1057;&#1087;&#1077;&#1094;&#1080;&#1072;&#1083;&#1080;&#1090;&#1077;&#1090;\&#1056;&#1080;&#1069;&#1047;&#1040;&#1057;\&#1041;&#1040;&#1057;&#1054;-01-15_10.05.03\&#1041;&#1040;&#1057;&#1054;-01-15_10.05.03(&#1051;-16_&#1051;&#1072;&#1073;-12_&#1055;&#1047;-16_&#1050;&#1056;_&#1069;&#1082;&#1079;)8&#1089;&#1077;&#1084;\&#1051;&#1077;&#1082;&#1094;&#1080;&#1080;(20)\&#1051;&#1077;&#1082;&#1094;&#1080;&#1080;_8&#1089;&#1077;&#1084;&#1077;&#1089;&#1090;&#1088;(20)%20&#1043;&#1086;&#1090;&#1086;&#1074;&#1086;!!!\5_&#1058;&#1077;&#1084;&#1072;5.&#1052;&#1077;&#1090;&#1086;&#1076;&#1086;&#1083;&#1086;&#1075;&#1080;&#1103;%20BPMN(4)\media\image60.jpe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file:///H:\&#1052;&#1048;&#1056;&#1069;&#1040;_09-06-19\&#1050;&#1041;-1\&#1059;&#1052;&#1052;\01_&#1057;&#1087;&#1077;&#1094;&#1080;&#1072;&#1083;&#1080;&#1090;&#1077;&#1090;\&#1056;&#1080;&#1069;&#1047;&#1040;&#1057;\&#1041;&#1040;&#1057;&#1054;-01-15_10.05.03\&#1041;&#1040;&#1057;&#1054;-01-15_10.05.03(&#1051;-16_&#1051;&#1072;&#1073;-12_&#1055;&#1047;-16_&#1050;&#1056;_&#1069;&#1082;&#1079;)8&#1089;&#1077;&#1084;\&#1051;&#1077;&#1082;&#1094;&#1080;&#1080;(20)\&#1051;&#1077;&#1082;&#1094;&#1080;&#1080;_8&#1089;&#1077;&#1084;&#1077;&#1089;&#1090;&#1088;(20)%20&#1043;&#1086;&#1090;&#1086;&#1074;&#1086;!!!\5_&#1058;&#1077;&#1084;&#1072;5.&#1052;&#1077;&#1090;&#1086;&#1076;&#1086;&#1083;&#1086;&#1075;&#1080;&#1103;%20BPMN(4)\media\image61.jpeg"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0.xml"/><Relationship Id="rId1" Type="http://schemas.openxmlformats.org/officeDocument/2006/relationships/slideLayout" Target="../slideLayouts/slideLayout15.xml"/><Relationship Id="rId5" Type="http://schemas.openxmlformats.org/officeDocument/2006/relationships/image" Target="../media/image44.png"/><Relationship Id="rId4" Type="http://schemas.openxmlformats.org/officeDocument/2006/relationships/image" Target="file:///H:\&#1052;&#1048;&#1056;&#1069;&#1040;_09-06-19\&#1050;&#1041;-1\&#1059;&#1052;&#1052;\01_&#1057;&#1087;&#1077;&#1094;&#1080;&#1072;&#1083;&#1080;&#1090;&#1077;&#1090;\&#1056;&#1080;&#1069;&#1047;&#1040;&#1057;\&#1041;&#1040;&#1057;&#1054;-01-15_10.05.03\&#1041;&#1040;&#1057;&#1054;-01-15_10.05.03(&#1051;-16_&#1051;&#1072;&#1073;-12_&#1055;&#1047;-16_&#1050;&#1056;_&#1069;&#1082;&#1079;)8&#1089;&#1077;&#1084;\&#1051;&#1077;&#1082;&#1094;&#1080;&#1080;(20)\&#1051;&#1077;&#1082;&#1094;&#1080;&#1080;_8&#1089;&#1077;&#1084;&#1077;&#1089;&#1090;&#1088;(20)%20&#1043;&#1086;&#1090;&#1086;&#1074;&#1086;!!!\5_&#1058;&#1077;&#1084;&#1072;5.&#1052;&#1077;&#1090;&#1086;&#1076;&#1086;&#1083;&#1086;&#1075;&#1080;&#1103;%20BPMN(4)\media\image40.jpeg"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72" y="125760"/>
            <a:ext cx="5877291"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pPr>
                <a:defRPr/>
              </a:pPr>
              <a:t>10</a:t>
            </a:fld>
            <a:endParaRPr lang="ru-RU" altLang="ru-RU"/>
          </a:p>
        </p:txBody>
      </p:sp>
      <p:pic>
        <p:nvPicPr>
          <p:cNvPr id="2051" name="Picture 3" descr="G:\МИРЭА_02-06-19\КБ-1\УММ\01_Специалитет\РиЭЗАС\БАСО-01-15_10.05.03\БАСО-01-15_10.05.03(Л-16_Лаб-12_ПЗ-16_КР_Экз)8сем\Лекции(20)\Лекции_8семестр(20) Готово!!!\5_Тема5.Методология BPMN(4)\media\image2.jpeg"/>
          <p:cNvPicPr>
            <a:picLocks noChangeAspect="1" noChangeArrowheads="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383704" y="543642"/>
            <a:ext cx="5488946" cy="3774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Прямоугольник 3"/>
          <p:cNvSpPr/>
          <p:nvPr/>
        </p:nvSpPr>
        <p:spPr>
          <a:xfrm>
            <a:off x="0" y="10430"/>
            <a:ext cx="6096000" cy="400110"/>
          </a:xfrm>
          <a:prstGeom prst="rect">
            <a:avLst/>
          </a:prstGeom>
        </p:spPr>
        <p:txBody>
          <a:bodyPr wrap="square">
            <a:spAutoFit/>
          </a:bodyPr>
          <a:lstStyle/>
          <a:p>
            <a:pPr algn="ctr"/>
            <a:r>
              <a:rPr lang="ru-RU" altLang="ru-RU" dirty="0" smtClean="0">
                <a:solidFill>
                  <a:srgbClr val="003366"/>
                </a:solidFill>
              </a:rPr>
              <a:t>Основные категории  </a:t>
            </a:r>
            <a:r>
              <a:rPr lang="ru-RU" altLang="ru-RU" dirty="0">
                <a:solidFill>
                  <a:srgbClr val="003366"/>
                </a:solidFill>
              </a:rPr>
              <a:t>графических </a:t>
            </a:r>
            <a:r>
              <a:rPr lang="ru-RU" altLang="ru-RU" dirty="0" smtClean="0">
                <a:solidFill>
                  <a:srgbClr val="003366"/>
                </a:solidFill>
              </a:rPr>
              <a:t>элементов</a:t>
            </a:r>
            <a:endParaRPr lang="ru-RU" dirty="0">
              <a:solidFill>
                <a:srgbClr val="003366"/>
              </a:solidFill>
            </a:endParaRPr>
          </a:p>
        </p:txBody>
      </p:sp>
    </p:spTree>
    <p:extLst>
      <p:ext uri="{BB962C8B-B14F-4D97-AF65-F5344CB8AC3E}">
        <p14:creationId xmlns:p14="http://schemas.microsoft.com/office/powerpoint/2010/main" val="20468899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9" name="Rectangle 3"/>
          <p:cNvSpPr>
            <a:spLocks noGrp="1" noChangeArrowheads="1"/>
          </p:cNvSpPr>
          <p:nvPr>
            <p:ph idx="1"/>
          </p:nvPr>
        </p:nvSpPr>
        <p:spPr>
          <a:xfrm>
            <a:off x="0" y="1331587"/>
            <a:ext cx="6096000" cy="120032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indent="0" algn="just" eaLnBrk="1" fontAlgn="auto" hangingPunct="1">
              <a:spcBef>
                <a:spcPct val="0"/>
              </a:spcBef>
              <a:spcAft>
                <a:spcPts val="0"/>
              </a:spcAft>
              <a:buNone/>
            </a:pPr>
            <a:r>
              <a:rPr lang="ru-RU" sz="3600" b="1" dirty="0">
                <a:solidFill>
                  <a:srgbClr val="003366"/>
                </a:solidFill>
                <a:latin typeface="+mj-lt"/>
                <a:ea typeface="+mj-ea"/>
                <a:cs typeface="+mj-cs"/>
              </a:rPr>
              <a:t>2. Элементы </a:t>
            </a:r>
            <a:endParaRPr lang="ru-RU" sz="3600" b="1" dirty="0" smtClean="0">
              <a:solidFill>
                <a:srgbClr val="003366"/>
              </a:solidFill>
              <a:latin typeface="+mj-lt"/>
              <a:ea typeface="+mj-ea"/>
              <a:cs typeface="+mj-cs"/>
            </a:endParaRPr>
          </a:p>
          <a:p>
            <a:pPr indent="0" algn="just" eaLnBrk="1" fontAlgn="auto" hangingPunct="1">
              <a:spcBef>
                <a:spcPct val="0"/>
              </a:spcBef>
              <a:spcAft>
                <a:spcPts val="0"/>
              </a:spcAft>
              <a:buNone/>
            </a:pPr>
            <a:r>
              <a:rPr lang="ru-RU" sz="3600" b="1" dirty="0" smtClean="0">
                <a:solidFill>
                  <a:srgbClr val="003366"/>
                </a:solidFill>
                <a:latin typeface="+mj-lt"/>
                <a:ea typeface="+mj-ea"/>
                <a:cs typeface="+mj-cs"/>
              </a:rPr>
              <a:t>управления</a:t>
            </a:r>
            <a:endParaRPr lang="ru-RU" sz="3600" b="1" dirty="0">
              <a:solidFill>
                <a:srgbClr val="003366"/>
              </a:solidFill>
              <a:latin typeface="+mj-lt"/>
              <a:ea typeface="+mj-ea"/>
              <a:cs typeface="+mj-cs"/>
            </a:endParaRPr>
          </a:p>
        </p:txBody>
      </p:sp>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11</a:t>
            </a:fld>
            <a:endParaRPr lang="ru-RU" altLang="ru-RU">
              <a:solidFill>
                <a:srgbClr val="003366"/>
              </a:solidFill>
            </a:endParaRPr>
          </a:p>
        </p:txBody>
      </p:sp>
      <p:pic>
        <p:nvPicPr>
          <p:cNvPr id="4" name="Рисунок 3"/>
          <p:cNvPicPr>
            <a:picLocks noChangeAspect="1"/>
          </p:cNvPicPr>
          <p:nvPr/>
        </p:nvPicPr>
        <p:blipFill>
          <a:blip r:embed="rId3"/>
          <a:stretch>
            <a:fillRect/>
          </a:stretch>
        </p:blipFill>
        <p:spPr>
          <a:xfrm>
            <a:off x="3943350" y="749771"/>
            <a:ext cx="2152650" cy="3095625"/>
          </a:xfrm>
          <a:prstGeom prst="rect">
            <a:avLst/>
          </a:prstGeom>
        </p:spPr>
      </p:pic>
    </p:spTree>
    <p:extLst>
      <p:ext uri="{BB962C8B-B14F-4D97-AF65-F5344CB8AC3E}">
        <p14:creationId xmlns:p14="http://schemas.microsoft.com/office/powerpoint/2010/main" val="14884150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pPr>
                <a:defRPr/>
              </a:pPr>
              <a:t>12</a:t>
            </a:fld>
            <a:endParaRPr lang="ru-RU" altLang="ru-RU"/>
          </a:p>
        </p:txBody>
      </p:sp>
      <p:sp>
        <p:nvSpPr>
          <p:cNvPr id="5" name="Прямоугольник 4"/>
          <p:cNvSpPr/>
          <p:nvPr/>
        </p:nvSpPr>
        <p:spPr>
          <a:xfrm>
            <a:off x="0" y="89756"/>
            <a:ext cx="6096000" cy="1458861"/>
          </a:xfrm>
          <a:prstGeom prst="rect">
            <a:avLst/>
          </a:prstGeom>
        </p:spPr>
        <p:txBody>
          <a:bodyPr wrap="square">
            <a:spAutoFit/>
          </a:bodyPr>
          <a:lstStyle/>
          <a:p>
            <a:r>
              <a:rPr lang="ru-RU" sz="2400" dirty="0" smtClean="0">
                <a:solidFill>
                  <a:srgbClr val="FFC000"/>
                </a:solidFill>
                <a:cs typeface="Times New Roman" panose="02020603050405020304" pitchFamily="18" charset="0"/>
              </a:rPr>
              <a:t>Элементы управления:</a:t>
            </a:r>
          </a:p>
          <a:p>
            <a:pPr indent="457200" algn="just" eaLnBrk="1" hangingPunct="1">
              <a:lnSpc>
                <a:spcPct val="90000"/>
              </a:lnSpc>
              <a:spcBef>
                <a:spcPts val="0"/>
              </a:spcBef>
              <a:buClr>
                <a:schemeClr val="tx1"/>
              </a:buClr>
              <a:buSzPct val="100000"/>
              <a:buFont typeface="Wingdings" panose="05000000000000000000" pitchFamily="2" charset="2"/>
              <a:buChar char="n"/>
              <a:defRPr/>
            </a:pPr>
            <a:r>
              <a:rPr lang="ru-RU" sz="2400" b="0" dirty="0" smtClean="0">
                <a:cs typeface="Times New Roman" panose="02020603050405020304" pitchFamily="18" charset="0"/>
              </a:rPr>
              <a:t>Операции. </a:t>
            </a:r>
          </a:p>
          <a:p>
            <a:pPr indent="457200" algn="just" eaLnBrk="1" hangingPunct="1">
              <a:lnSpc>
                <a:spcPct val="90000"/>
              </a:lnSpc>
              <a:spcBef>
                <a:spcPts val="0"/>
              </a:spcBef>
              <a:buClr>
                <a:schemeClr val="tx1"/>
              </a:buClr>
              <a:buSzPct val="100000"/>
              <a:buFont typeface="Wingdings" panose="05000000000000000000" pitchFamily="2" charset="2"/>
              <a:buChar char="n"/>
              <a:defRPr/>
            </a:pPr>
            <a:r>
              <a:rPr lang="ru-RU" sz="2400" b="0" dirty="0" smtClean="0">
                <a:cs typeface="Times New Roman" panose="02020603050405020304" pitchFamily="18" charset="0"/>
              </a:rPr>
              <a:t>Логические операторы.</a:t>
            </a:r>
            <a:endParaRPr lang="ru-RU" sz="2400" b="0" dirty="0">
              <a:cs typeface="Times New Roman" panose="02020603050405020304" pitchFamily="18" charset="0"/>
            </a:endParaRPr>
          </a:p>
          <a:p>
            <a:pPr indent="457200" algn="just" eaLnBrk="1" hangingPunct="1">
              <a:lnSpc>
                <a:spcPct val="90000"/>
              </a:lnSpc>
              <a:spcBef>
                <a:spcPts val="0"/>
              </a:spcBef>
              <a:buClr>
                <a:schemeClr val="tx1"/>
              </a:buClr>
              <a:buSzPct val="100000"/>
              <a:buFont typeface="Wingdings" panose="05000000000000000000" pitchFamily="2" charset="2"/>
              <a:buChar char="n"/>
              <a:defRPr/>
            </a:pPr>
            <a:r>
              <a:rPr lang="ru-RU" sz="2400" b="0" dirty="0" smtClean="0">
                <a:cs typeface="Times New Roman" panose="02020603050405020304" pitchFamily="18" charset="0"/>
              </a:rPr>
              <a:t>События.</a:t>
            </a:r>
            <a:endParaRPr lang="ru-RU" sz="2400" b="0" dirty="0">
              <a:cs typeface="Times New Roman" panose="02020603050405020304" pitchFamily="18" charset="0"/>
            </a:endParaRPr>
          </a:p>
        </p:txBody>
      </p:sp>
      <p:pic>
        <p:nvPicPr>
          <p:cNvPr id="4" name="Рисунок 3"/>
          <p:cNvPicPr>
            <a:picLocks noChangeAspect="1"/>
          </p:cNvPicPr>
          <p:nvPr/>
        </p:nvPicPr>
        <p:blipFill rotWithShape="1">
          <a:blip r:embed="rId3">
            <a:extLst>
              <a:ext uri="{28A0092B-C50C-407E-A947-70E740481C1C}">
                <a14:useLocalDpi xmlns:a14="http://schemas.microsoft.com/office/drawing/2010/main" val="0"/>
              </a:ext>
            </a:extLst>
          </a:blip>
          <a:srcRect t="24537"/>
          <a:stretch/>
        </p:blipFill>
        <p:spPr>
          <a:xfrm>
            <a:off x="0" y="2468145"/>
            <a:ext cx="6096000" cy="2103855"/>
          </a:xfrm>
          <a:prstGeom prst="rect">
            <a:avLst/>
          </a:prstGeom>
        </p:spPr>
      </p:pic>
    </p:spTree>
    <p:extLst>
      <p:ext uri="{BB962C8B-B14F-4D97-AF65-F5344CB8AC3E}">
        <p14:creationId xmlns:p14="http://schemas.microsoft.com/office/powerpoint/2010/main" val="133176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13</a:t>
            </a:fld>
            <a:endParaRPr lang="ru-RU" altLang="ru-RU">
              <a:solidFill>
                <a:srgbClr val="003366"/>
              </a:solidFill>
            </a:endParaRPr>
          </a:p>
        </p:txBody>
      </p:sp>
      <p:sp>
        <p:nvSpPr>
          <p:cNvPr id="3" name="Прямоугольник 2"/>
          <p:cNvSpPr/>
          <p:nvPr/>
        </p:nvSpPr>
        <p:spPr>
          <a:xfrm>
            <a:off x="-11784" y="1925960"/>
            <a:ext cx="6096000" cy="461665"/>
          </a:xfrm>
          <a:prstGeom prst="rect">
            <a:avLst/>
          </a:prstGeom>
        </p:spPr>
        <p:txBody>
          <a:bodyPr wrap="square">
            <a:spAutoFit/>
          </a:bodyPr>
          <a:lstStyle/>
          <a:p>
            <a:pPr indent="457200" algn="ctr"/>
            <a:r>
              <a:rPr lang="ru-RU" sz="2400" dirty="0" smtClean="0">
                <a:solidFill>
                  <a:srgbClr val="003366"/>
                </a:solidFill>
              </a:rPr>
              <a:t>Операция</a:t>
            </a:r>
            <a:endParaRPr lang="ru-RU" sz="2400" b="0" dirty="0">
              <a:solidFill>
                <a:srgbClr val="003366"/>
              </a:solidFill>
            </a:endParaRPr>
          </a:p>
        </p:txBody>
      </p:sp>
    </p:spTree>
    <p:extLst>
      <p:ext uri="{BB962C8B-B14F-4D97-AF65-F5344CB8AC3E}">
        <p14:creationId xmlns:p14="http://schemas.microsoft.com/office/powerpoint/2010/main" val="2178851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14</a:t>
            </a:fld>
            <a:endParaRPr lang="ru-RU" altLang="ru-RU">
              <a:solidFill>
                <a:srgbClr val="003366"/>
              </a:solidFill>
            </a:endParaRPr>
          </a:p>
        </p:txBody>
      </p:sp>
      <p:sp>
        <p:nvSpPr>
          <p:cNvPr id="3" name="Прямоугольник 2"/>
          <p:cNvSpPr/>
          <p:nvPr/>
        </p:nvSpPr>
        <p:spPr>
          <a:xfrm>
            <a:off x="-11784" y="332903"/>
            <a:ext cx="6096000" cy="1200329"/>
          </a:xfrm>
          <a:prstGeom prst="rect">
            <a:avLst/>
          </a:prstGeom>
        </p:spPr>
        <p:txBody>
          <a:bodyPr wrap="square">
            <a:spAutoFit/>
          </a:bodyPr>
          <a:lstStyle/>
          <a:p>
            <a:pPr indent="457200" algn="just"/>
            <a:r>
              <a:rPr lang="ru-RU" sz="2400" dirty="0" smtClean="0">
                <a:solidFill>
                  <a:srgbClr val="003366"/>
                </a:solidFill>
              </a:rPr>
              <a:t>Операция </a:t>
            </a:r>
            <a:r>
              <a:rPr lang="ru-RU" sz="2400" b="0" dirty="0" smtClean="0">
                <a:solidFill>
                  <a:srgbClr val="003366"/>
                </a:solidFill>
              </a:rPr>
              <a:t>– единица </a:t>
            </a:r>
            <a:r>
              <a:rPr lang="ru-RU" sz="2400" b="0" dirty="0">
                <a:solidFill>
                  <a:srgbClr val="003366"/>
                </a:solidFill>
              </a:rPr>
              <a:t>работы, в результате которой </a:t>
            </a:r>
            <a:r>
              <a:rPr lang="ru-RU" sz="2400" b="0" dirty="0" smtClean="0">
                <a:solidFill>
                  <a:srgbClr val="003366"/>
                </a:solidFill>
              </a:rPr>
              <a:t>изменяется </a:t>
            </a:r>
            <a:r>
              <a:rPr lang="ru-RU" sz="2400" b="0" dirty="0">
                <a:solidFill>
                  <a:srgbClr val="003366"/>
                </a:solidFill>
              </a:rPr>
              <a:t>состояние объекта </a:t>
            </a:r>
            <a:r>
              <a:rPr lang="ru-RU" sz="2400" b="0" dirty="0" smtClean="0">
                <a:solidFill>
                  <a:srgbClr val="003366"/>
                </a:solidFill>
              </a:rPr>
              <a:t>управления.</a:t>
            </a:r>
            <a:endParaRPr lang="ru-RU" sz="2400" b="0" dirty="0">
              <a:solidFill>
                <a:srgbClr val="003366"/>
              </a:solidFill>
            </a:endParaRPr>
          </a:p>
        </p:txBody>
      </p:sp>
      <p:sp>
        <p:nvSpPr>
          <p:cNvPr id="8" name="Прямоугольник 7"/>
          <p:cNvSpPr/>
          <p:nvPr/>
        </p:nvSpPr>
        <p:spPr>
          <a:xfrm>
            <a:off x="7269" y="2826060"/>
            <a:ext cx="6088731" cy="1569660"/>
          </a:xfrm>
          <a:prstGeom prst="rect">
            <a:avLst/>
          </a:prstGeom>
        </p:spPr>
        <p:txBody>
          <a:bodyPr wrap="square">
            <a:spAutoFit/>
          </a:bodyPr>
          <a:lstStyle/>
          <a:p>
            <a:pPr indent="457200"/>
            <a:r>
              <a:rPr lang="ru-RU" sz="2400" dirty="0" smtClean="0">
                <a:solidFill>
                  <a:srgbClr val="003366"/>
                </a:solidFill>
              </a:rPr>
              <a:t>Обозначение операции: </a:t>
            </a:r>
          </a:p>
          <a:p>
            <a:pPr indent="457200"/>
            <a:r>
              <a:rPr lang="ru-RU" sz="2400" dirty="0" smtClean="0">
                <a:solidFill>
                  <a:srgbClr val="003366"/>
                </a:solidFill>
              </a:rPr>
              <a:t>глагол </a:t>
            </a:r>
            <a:r>
              <a:rPr lang="ru-RU" sz="2400" dirty="0">
                <a:solidFill>
                  <a:srgbClr val="003366"/>
                </a:solidFill>
              </a:rPr>
              <a:t>+ </a:t>
            </a:r>
            <a:r>
              <a:rPr lang="ru-RU" sz="2400" dirty="0" smtClean="0">
                <a:solidFill>
                  <a:srgbClr val="003366"/>
                </a:solidFill>
              </a:rPr>
              <a:t>существительное (</a:t>
            </a:r>
            <a:r>
              <a:rPr lang="ru-RU" sz="2400" dirty="0">
                <a:solidFill>
                  <a:srgbClr val="003366"/>
                </a:solidFill>
              </a:rPr>
              <a:t>Разместить заказ, Проверить поставку, Отправить сообщение…)</a:t>
            </a:r>
          </a:p>
        </p:txBody>
      </p:sp>
      <p:sp>
        <p:nvSpPr>
          <p:cNvPr id="10" name="Скругленный прямоугольник 9"/>
          <p:cNvSpPr/>
          <p:nvPr/>
        </p:nvSpPr>
        <p:spPr>
          <a:xfrm>
            <a:off x="1787860" y="1674978"/>
            <a:ext cx="1800200" cy="827205"/>
          </a:xfrm>
          <a:prstGeom prst="roundRect">
            <a:avLst/>
          </a:prstGeom>
          <a:solidFill>
            <a:schemeClr val="accent1">
              <a:lumMod val="20000"/>
              <a:lumOff val="80000"/>
            </a:scheme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solidFill>
                  <a:srgbClr val="003366"/>
                </a:solidFill>
              </a:rPr>
              <a:t>Резервировать товар</a:t>
            </a:r>
            <a:endParaRPr lang="ru-RU" sz="1400" dirty="0">
              <a:solidFill>
                <a:srgbClr val="003366"/>
              </a:solidFill>
            </a:endParaRPr>
          </a:p>
        </p:txBody>
      </p:sp>
    </p:spTree>
    <p:extLst>
      <p:ext uri="{BB962C8B-B14F-4D97-AF65-F5344CB8AC3E}">
        <p14:creationId xmlns:p14="http://schemas.microsoft.com/office/powerpoint/2010/main" val="3361759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15</a:t>
            </a:fld>
            <a:endParaRPr lang="ru-RU" altLang="ru-RU">
              <a:solidFill>
                <a:srgbClr val="003366"/>
              </a:solidFill>
            </a:endParaRPr>
          </a:p>
        </p:txBody>
      </p:sp>
      <p:sp>
        <p:nvSpPr>
          <p:cNvPr id="4" name="Прямоугольник 3"/>
          <p:cNvSpPr/>
          <p:nvPr/>
        </p:nvSpPr>
        <p:spPr>
          <a:xfrm>
            <a:off x="3799" y="521804"/>
            <a:ext cx="6079267" cy="2492990"/>
          </a:xfrm>
          <a:prstGeom prst="rect">
            <a:avLst/>
          </a:prstGeom>
        </p:spPr>
        <p:txBody>
          <a:bodyPr wrap="square">
            <a:spAutoFit/>
          </a:bodyPr>
          <a:lstStyle/>
          <a:p>
            <a:pPr indent="457200" algn="just"/>
            <a:r>
              <a:rPr lang="ru-RU" sz="2400" dirty="0">
                <a:solidFill>
                  <a:srgbClr val="003366"/>
                </a:solidFill>
                <a:cs typeface="Times New Roman" panose="02020603050405020304" pitchFamily="18" charset="0"/>
              </a:rPr>
              <a:t>Разновидности</a:t>
            </a:r>
            <a:r>
              <a:rPr lang="en-US" sz="2400" dirty="0">
                <a:solidFill>
                  <a:srgbClr val="003366"/>
                </a:solidFill>
                <a:cs typeface="Times New Roman" panose="02020603050405020304" pitchFamily="18" charset="0"/>
              </a:rPr>
              <a:t> </a:t>
            </a:r>
            <a:r>
              <a:rPr lang="ru-RU" sz="2400" dirty="0">
                <a:solidFill>
                  <a:srgbClr val="003366"/>
                </a:solidFill>
                <a:cs typeface="Times New Roman" panose="02020603050405020304" pitchFamily="18" charset="0"/>
              </a:rPr>
              <a:t>операций   процесса</a:t>
            </a:r>
            <a:r>
              <a:rPr lang="en-US" sz="2400" dirty="0">
                <a:solidFill>
                  <a:srgbClr val="003366"/>
                </a:solidFill>
                <a:cs typeface="Times New Roman" panose="02020603050405020304" pitchFamily="18" charset="0"/>
              </a:rPr>
              <a:t>:</a:t>
            </a:r>
            <a:endParaRPr lang="ru-RU" sz="2400" dirty="0">
              <a:solidFill>
                <a:srgbClr val="003366"/>
              </a:solidFill>
              <a:cs typeface="Times New Roman" panose="02020603050405020304" pitchFamily="18" charset="0"/>
            </a:endParaRPr>
          </a:p>
          <a:p>
            <a:pPr indent="457200" algn="just"/>
            <a:endParaRPr lang="en-US" sz="2400" b="0" dirty="0">
              <a:solidFill>
                <a:srgbClr val="003366"/>
              </a:solidFill>
              <a:cs typeface="Times New Roman" panose="02020603050405020304" pitchFamily="18" charset="0"/>
            </a:endParaRPr>
          </a:p>
          <a:p>
            <a:pPr marL="342900" indent="457200" algn="just" eaLnBrk="1" hangingPunct="1">
              <a:lnSpc>
                <a:spcPct val="90000"/>
              </a:lnSpc>
              <a:spcBef>
                <a:spcPts val="0"/>
              </a:spcBef>
              <a:buClr>
                <a:schemeClr val="tx1"/>
              </a:buClr>
              <a:buSzPct val="100000"/>
              <a:buFont typeface="Wingdings" panose="05000000000000000000" pitchFamily="2" charset="2"/>
              <a:buChar char="n"/>
              <a:defRPr/>
            </a:pPr>
            <a:r>
              <a:rPr lang="ru-RU" sz="2400" b="0" dirty="0">
                <a:solidFill>
                  <a:srgbClr val="003366"/>
                </a:solidFill>
                <a:cs typeface="Times New Roman" panose="02020603050405020304" pitchFamily="18" charset="0"/>
              </a:rPr>
              <a:t>Элементарные</a:t>
            </a:r>
            <a:r>
              <a:rPr lang="ru-RU" sz="2400" b="0" dirty="0" smtClean="0">
                <a:solidFill>
                  <a:srgbClr val="003366"/>
                </a:solidFill>
                <a:cs typeface="Times New Roman" panose="02020603050405020304" pitchFamily="18" charset="0"/>
              </a:rPr>
              <a:t>.</a:t>
            </a:r>
          </a:p>
          <a:p>
            <a:pPr marL="342900" indent="457200" algn="just" eaLnBrk="1" hangingPunct="1">
              <a:lnSpc>
                <a:spcPct val="90000"/>
              </a:lnSpc>
              <a:spcBef>
                <a:spcPts val="0"/>
              </a:spcBef>
              <a:buClr>
                <a:schemeClr val="tx1"/>
              </a:buClr>
              <a:buSzPct val="100000"/>
              <a:buFont typeface="Wingdings" panose="05000000000000000000" pitchFamily="2" charset="2"/>
              <a:buChar char="n"/>
              <a:defRPr/>
            </a:pPr>
            <a:endParaRPr lang="ru-RU" sz="2400" b="0" dirty="0">
              <a:solidFill>
                <a:srgbClr val="003366"/>
              </a:solidFill>
              <a:cs typeface="Times New Roman" panose="02020603050405020304" pitchFamily="18" charset="0"/>
            </a:endParaRPr>
          </a:p>
          <a:p>
            <a:pPr marL="342900" indent="457200" algn="just" eaLnBrk="1" hangingPunct="1">
              <a:lnSpc>
                <a:spcPct val="90000"/>
              </a:lnSpc>
              <a:spcBef>
                <a:spcPts val="0"/>
              </a:spcBef>
              <a:buClr>
                <a:schemeClr val="tx1"/>
              </a:buClr>
              <a:buSzPct val="100000"/>
              <a:buFont typeface="Wingdings" panose="05000000000000000000" pitchFamily="2" charset="2"/>
              <a:buChar char="n"/>
              <a:defRPr/>
            </a:pPr>
            <a:endParaRPr lang="ru-RU" sz="2400" b="0" dirty="0" smtClean="0">
              <a:solidFill>
                <a:srgbClr val="003366"/>
              </a:solidFill>
              <a:cs typeface="Times New Roman" panose="02020603050405020304" pitchFamily="18" charset="0"/>
            </a:endParaRPr>
          </a:p>
          <a:p>
            <a:pPr marL="342900" indent="457200" algn="just" eaLnBrk="1" hangingPunct="1">
              <a:lnSpc>
                <a:spcPct val="90000"/>
              </a:lnSpc>
              <a:spcBef>
                <a:spcPts val="0"/>
              </a:spcBef>
              <a:buClr>
                <a:schemeClr val="tx1"/>
              </a:buClr>
              <a:buSzPct val="100000"/>
              <a:buFont typeface="Wingdings" panose="05000000000000000000" pitchFamily="2" charset="2"/>
              <a:buChar char="n"/>
              <a:defRPr/>
            </a:pPr>
            <a:endParaRPr lang="ru-RU" sz="2400" b="0" dirty="0" smtClean="0">
              <a:solidFill>
                <a:srgbClr val="003366"/>
              </a:solidFill>
              <a:cs typeface="Times New Roman" panose="02020603050405020304" pitchFamily="18" charset="0"/>
            </a:endParaRPr>
          </a:p>
          <a:p>
            <a:pPr marL="342900" indent="457200" algn="just" eaLnBrk="1" hangingPunct="1">
              <a:lnSpc>
                <a:spcPct val="90000"/>
              </a:lnSpc>
              <a:spcBef>
                <a:spcPts val="0"/>
              </a:spcBef>
              <a:buClr>
                <a:schemeClr val="tx1"/>
              </a:buClr>
              <a:buSzPct val="100000"/>
              <a:buFont typeface="Wingdings" panose="05000000000000000000" pitchFamily="2" charset="2"/>
              <a:buChar char="n"/>
              <a:defRPr/>
            </a:pPr>
            <a:r>
              <a:rPr lang="ru-RU" sz="2400" b="0" dirty="0" smtClean="0">
                <a:solidFill>
                  <a:srgbClr val="003366"/>
                </a:solidFill>
                <a:cs typeface="Times New Roman" panose="02020603050405020304" pitchFamily="18" charset="0"/>
              </a:rPr>
              <a:t>Составные (</a:t>
            </a:r>
            <a:r>
              <a:rPr lang="ru-RU" sz="2400" b="0" dirty="0" err="1" smtClean="0">
                <a:solidFill>
                  <a:srgbClr val="003366"/>
                </a:solidFill>
                <a:cs typeface="Times New Roman" panose="02020603050405020304" pitchFamily="18" charset="0"/>
              </a:rPr>
              <a:t>подпроцесс</a:t>
            </a:r>
            <a:r>
              <a:rPr lang="ru-RU" sz="2400" b="0" dirty="0" smtClean="0">
                <a:solidFill>
                  <a:srgbClr val="003366"/>
                </a:solidFill>
                <a:cs typeface="Times New Roman" panose="02020603050405020304" pitchFamily="18" charset="0"/>
              </a:rPr>
              <a:t>).</a:t>
            </a:r>
            <a:endParaRPr lang="en-US" sz="2400" b="0" dirty="0">
              <a:solidFill>
                <a:srgbClr val="003366"/>
              </a:solidFill>
              <a:cs typeface="Times New Roman" panose="02020603050405020304" pitchFamily="18" charset="0"/>
            </a:endParaRPr>
          </a:p>
        </p:txBody>
      </p:sp>
      <p:sp>
        <p:nvSpPr>
          <p:cNvPr id="5" name="Скругленный прямоугольник 4"/>
          <p:cNvSpPr/>
          <p:nvPr/>
        </p:nvSpPr>
        <p:spPr>
          <a:xfrm>
            <a:off x="1736564" y="1673932"/>
            <a:ext cx="1800200" cy="827205"/>
          </a:xfrm>
          <a:prstGeom prst="roundRect">
            <a:avLst/>
          </a:prstGeom>
          <a:solidFill>
            <a:schemeClr val="accent1">
              <a:lumMod val="20000"/>
              <a:lumOff val="80000"/>
            </a:scheme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solidFill>
                  <a:srgbClr val="003366"/>
                </a:solidFill>
              </a:rPr>
              <a:t>Совершить покупку</a:t>
            </a:r>
            <a:endParaRPr lang="ru-RU" sz="1400" dirty="0">
              <a:solidFill>
                <a:srgbClr val="003366"/>
              </a:solidFill>
            </a:endParaRPr>
          </a:p>
        </p:txBody>
      </p:sp>
      <p:sp>
        <p:nvSpPr>
          <p:cNvPr id="6" name="Скругленный прямоугольник 5"/>
          <p:cNvSpPr/>
          <p:nvPr/>
        </p:nvSpPr>
        <p:spPr>
          <a:xfrm>
            <a:off x="1571836" y="3150096"/>
            <a:ext cx="2160240" cy="1116124"/>
          </a:xfrm>
          <a:prstGeom prst="roundRect">
            <a:avLst/>
          </a:prstGeom>
          <a:solidFill>
            <a:schemeClr val="accent1">
              <a:lumMod val="20000"/>
              <a:lumOff val="80000"/>
            </a:scheme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solidFill>
                  <a:srgbClr val="003366"/>
                </a:solidFill>
              </a:rPr>
              <a:t>Сформировать</a:t>
            </a:r>
          </a:p>
          <a:p>
            <a:pPr algn="ctr"/>
            <a:r>
              <a:rPr lang="ru-RU" sz="1400" dirty="0" smtClean="0">
                <a:solidFill>
                  <a:srgbClr val="003366"/>
                </a:solidFill>
              </a:rPr>
              <a:t>набор альтернатив</a:t>
            </a:r>
            <a:endParaRPr lang="ru-RU" sz="1400" dirty="0">
              <a:solidFill>
                <a:srgbClr val="003366"/>
              </a:solidFill>
            </a:endParaRPr>
          </a:p>
        </p:txBody>
      </p:sp>
      <p:sp>
        <p:nvSpPr>
          <p:cNvPr id="8" name="Прямоугольник 7"/>
          <p:cNvSpPr/>
          <p:nvPr/>
        </p:nvSpPr>
        <p:spPr>
          <a:xfrm>
            <a:off x="2471936" y="3942184"/>
            <a:ext cx="329456" cy="270473"/>
          </a:xfrm>
          <a:prstGeom prst="rect">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200" b="0" dirty="0" smtClean="0">
                <a:solidFill>
                  <a:srgbClr val="003366"/>
                </a:solidFill>
              </a:rPr>
              <a:t>+</a:t>
            </a:r>
            <a:endParaRPr lang="ru-RU" sz="3200" b="0" dirty="0">
              <a:solidFill>
                <a:srgbClr val="003366"/>
              </a:solidFill>
            </a:endParaRPr>
          </a:p>
        </p:txBody>
      </p:sp>
    </p:spTree>
    <p:extLst>
      <p:ext uri="{BB962C8B-B14F-4D97-AF65-F5344CB8AC3E}">
        <p14:creationId xmlns:p14="http://schemas.microsoft.com/office/powerpoint/2010/main" val="4440354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16</a:t>
            </a:fld>
            <a:endParaRPr lang="ru-RU" altLang="ru-RU">
              <a:solidFill>
                <a:srgbClr val="003366"/>
              </a:solidFill>
            </a:endParaRPr>
          </a:p>
        </p:txBody>
      </p:sp>
      <p:sp>
        <p:nvSpPr>
          <p:cNvPr id="4" name="Прямоугольник 3"/>
          <p:cNvSpPr/>
          <p:nvPr/>
        </p:nvSpPr>
        <p:spPr>
          <a:xfrm>
            <a:off x="16733" y="0"/>
            <a:ext cx="6079267" cy="2529923"/>
          </a:xfrm>
          <a:prstGeom prst="rect">
            <a:avLst/>
          </a:prstGeom>
        </p:spPr>
        <p:txBody>
          <a:bodyPr wrap="square">
            <a:spAutoFit/>
          </a:bodyPr>
          <a:lstStyle/>
          <a:p>
            <a:pPr indent="457200" algn="just"/>
            <a:r>
              <a:rPr lang="ru-RU" sz="2400" dirty="0">
                <a:solidFill>
                  <a:srgbClr val="003366"/>
                </a:solidFill>
                <a:cs typeface="Times New Roman" panose="02020603050405020304" pitchFamily="18" charset="0"/>
              </a:rPr>
              <a:t>Графические элементы, используемые для изображения операций:</a:t>
            </a:r>
          </a:p>
          <a:p>
            <a:pPr indent="457200" algn="just"/>
            <a:endParaRPr lang="ru-RU" sz="2400" b="0" dirty="0">
              <a:solidFill>
                <a:srgbClr val="003366"/>
              </a:solidFill>
              <a:cs typeface="Times New Roman" panose="02020603050405020304" pitchFamily="18" charset="0"/>
            </a:endParaRPr>
          </a:p>
          <a:p>
            <a:pPr marL="342900" indent="457200" algn="just" eaLnBrk="1" hangingPunct="1">
              <a:lnSpc>
                <a:spcPct val="90000"/>
              </a:lnSpc>
              <a:spcBef>
                <a:spcPts val="0"/>
              </a:spcBef>
              <a:buClr>
                <a:schemeClr val="tx1"/>
              </a:buClr>
              <a:buSzPct val="100000"/>
              <a:buFont typeface="Wingdings" panose="05000000000000000000" pitchFamily="2" charset="2"/>
              <a:buChar char="n"/>
              <a:defRPr/>
            </a:pPr>
            <a:r>
              <a:rPr lang="ru-RU" sz="2400" b="0" dirty="0">
                <a:solidFill>
                  <a:srgbClr val="003366"/>
                </a:solidFill>
                <a:cs typeface="Times New Roman" panose="02020603050405020304" pitchFamily="18" charset="0"/>
              </a:rPr>
              <a:t>Операция. </a:t>
            </a:r>
          </a:p>
          <a:p>
            <a:pPr marL="342900" indent="457200" algn="just" eaLnBrk="1" hangingPunct="1">
              <a:lnSpc>
                <a:spcPct val="90000"/>
              </a:lnSpc>
              <a:spcBef>
                <a:spcPts val="0"/>
              </a:spcBef>
              <a:buClr>
                <a:schemeClr val="tx1"/>
              </a:buClr>
              <a:buSzPct val="100000"/>
              <a:buFont typeface="Wingdings" panose="05000000000000000000" pitchFamily="2" charset="2"/>
              <a:buChar char="n"/>
              <a:defRPr/>
            </a:pPr>
            <a:r>
              <a:rPr lang="ru-RU" sz="2400" b="0" dirty="0" err="1" smtClean="0">
                <a:solidFill>
                  <a:srgbClr val="003366"/>
                </a:solidFill>
                <a:cs typeface="Times New Roman" panose="02020603050405020304" pitchFamily="18" charset="0"/>
              </a:rPr>
              <a:t>Подпроцесс</a:t>
            </a:r>
            <a:r>
              <a:rPr lang="ru-RU" sz="2400" b="0" dirty="0">
                <a:solidFill>
                  <a:srgbClr val="003366"/>
                </a:solidFill>
                <a:cs typeface="Times New Roman" panose="02020603050405020304" pitchFamily="18" charset="0"/>
              </a:rPr>
              <a:t>.</a:t>
            </a:r>
          </a:p>
          <a:p>
            <a:pPr marL="342900" indent="457200" algn="just" eaLnBrk="1" hangingPunct="1">
              <a:lnSpc>
                <a:spcPct val="90000"/>
              </a:lnSpc>
              <a:spcBef>
                <a:spcPts val="0"/>
              </a:spcBef>
              <a:buClr>
                <a:schemeClr val="tx1"/>
              </a:buClr>
              <a:buSzPct val="100000"/>
              <a:buFont typeface="Wingdings" panose="05000000000000000000" pitchFamily="2" charset="2"/>
              <a:buChar char="n"/>
              <a:defRPr/>
            </a:pPr>
            <a:r>
              <a:rPr lang="ru-RU" sz="2400" b="0" dirty="0" smtClean="0">
                <a:solidFill>
                  <a:srgbClr val="003366"/>
                </a:solidFill>
                <a:cs typeface="Times New Roman" panose="02020603050405020304" pitchFamily="18" charset="0"/>
              </a:rPr>
              <a:t>Глобальная </a:t>
            </a:r>
            <a:r>
              <a:rPr lang="ru-RU" sz="2400" b="0" dirty="0">
                <a:solidFill>
                  <a:srgbClr val="003366"/>
                </a:solidFill>
                <a:cs typeface="Times New Roman" panose="02020603050405020304" pitchFamily="18" charset="0"/>
              </a:rPr>
              <a:t>(вызывающая) операция.</a:t>
            </a:r>
          </a:p>
          <a:p>
            <a:pPr marL="342900" indent="457200" algn="just" eaLnBrk="1" hangingPunct="1">
              <a:lnSpc>
                <a:spcPct val="90000"/>
              </a:lnSpc>
              <a:spcBef>
                <a:spcPts val="0"/>
              </a:spcBef>
              <a:buClr>
                <a:schemeClr val="tx1"/>
              </a:buClr>
              <a:buSzPct val="100000"/>
              <a:buFont typeface="Wingdings" panose="05000000000000000000" pitchFamily="2" charset="2"/>
              <a:buChar char="n"/>
              <a:defRPr/>
            </a:pPr>
            <a:r>
              <a:rPr lang="ru-RU" sz="2400" b="0" dirty="0" smtClean="0">
                <a:solidFill>
                  <a:srgbClr val="003366"/>
                </a:solidFill>
                <a:cs typeface="Times New Roman" panose="02020603050405020304" pitchFamily="18" charset="0"/>
              </a:rPr>
              <a:t>Транзакция</a:t>
            </a:r>
            <a:r>
              <a:rPr lang="ru-RU" sz="2400" b="0" dirty="0">
                <a:solidFill>
                  <a:srgbClr val="003366"/>
                </a:solidFill>
                <a:cs typeface="Times New Roman" panose="02020603050405020304" pitchFamily="18" charset="0"/>
              </a:rPr>
              <a:t>.</a:t>
            </a:r>
            <a:endParaRPr lang="en-US" sz="2400" b="0" dirty="0">
              <a:solidFill>
                <a:srgbClr val="003366"/>
              </a:solidFill>
              <a:cs typeface="Times New Roman" panose="02020603050405020304" pitchFamily="18" charset="0"/>
            </a:endParaRPr>
          </a:p>
        </p:txBody>
      </p:sp>
      <p:pic>
        <p:nvPicPr>
          <p:cNvPr id="2050" name="Picture 2" descr="H:\МИРЭА_02-06-19\КБ-1\УММ\01_Специалитет\РиЭЗАС\БАСО-01-15_10.05.03\БАСО-01-15_10.05.03(Л-16_Лаб-12_ПЗ-16_КР_Экз)8сем\Лекции(20)\Лекции_8семестр(20) Готово!!!\5_Тема5.Методология BPMN(4)\media\image18.jpe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959768" y="3186100"/>
            <a:ext cx="3838575"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87766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17</a:t>
            </a:fld>
            <a:endParaRPr lang="ru-RU" altLang="ru-RU">
              <a:solidFill>
                <a:srgbClr val="003366"/>
              </a:solidFill>
            </a:endParaRPr>
          </a:p>
        </p:txBody>
      </p:sp>
      <p:sp>
        <p:nvSpPr>
          <p:cNvPr id="4" name="Прямоугольник 3"/>
          <p:cNvSpPr/>
          <p:nvPr/>
        </p:nvSpPr>
        <p:spPr>
          <a:xfrm>
            <a:off x="16733" y="0"/>
            <a:ext cx="6079267" cy="830997"/>
          </a:xfrm>
          <a:prstGeom prst="rect">
            <a:avLst/>
          </a:prstGeom>
        </p:spPr>
        <p:txBody>
          <a:bodyPr wrap="square">
            <a:spAutoFit/>
          </a:bodyPr>
          <a:lstStyle/>
          <a:p>
            <a:pPr indent="457200" algn="ctr"/>
            <a:r>
              <a:rPr lang="ru-RU" sz="2400" dirty="0" smtClean="0">
                <a:solidFill>
                  <a:srgbClr val="003366"/>
                </a:solidFill>
                <a:cs typeface="Times New Roman" panose="02020603050405020304" pitchFamily="18" charset="0"/>
              </a:rPr>
              <a:t>Маркеры, позволяющие визуально различать операции</a:t>
            </a:r>
            <a:endParaRPr lang="ru-RU" sz="2400" dirty="0">
              <a:solidFill>
                <a:srgbClr val="003366"/>
              </a:solidFill>
              <a:cs typeface="Times New Roman" panose="02020603050405020304" pitchFamily="18" charset="0"/>
            </a:endParaRPr>
          </a:p>
        </p:txBody>
      </p:sp>
      <p:pic>
        <p:nvPicPr>
          <p:cNvPr id="3074" name="Picture 2" descr="H:\МИРЭА_02-06-19\КБ-1\УММ\01_Специалитет\РиЭЗАС\БАСО-01-15_10.05.03\БАСО-01-15_10.05.03(Л-16_Лаб-12_ПЗ-16_КР_Экз)8сем\Лекции(20)\Лекции_8семестр(20) Готово!!!\5_Тема5.Методология BPMN(4)\media\image19.jpe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114968" y="830997"/>
            <a:ext cx="5882795" cy="204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descr="H:\МИРЭА_02-06-19\КБ-1\УММ\01_Специалитет\РиЭЗАС\БАСО-01-15_10.05.03\БАСО-01-15_10.05.03(Л-16_Лаб-12_ПЗ-16_КР_Экз)8сем\Лекции(20)\Лекции_8семестр(20) Готово!!!\5_Тема5.Методология BPMN(4)\media\image20.png"/>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1715852" y="3341358"/>
            <a:ext cx="3901969" cy="1129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Прямоугольник 2"/>
          <p:cNvSpPr/>
          <p:nvPr/>
        </p:nvSpPr>
        <p:spPr>
          <a:xfrm>
            <a:off x="118573" y="3326841"/>
            <a:ext cx="1263600" cy="1077218"/>
          </a:xfrm>
          <a:prstGeom prst="rect">
            <a:avLst/>
          </a:prstGeom>
        </p:spPr>
        <p:txBody>
          <a:bodyPr wrap="square">
            <a:spAutoFit/>
          </a:bodyPr>
          <a:lstStyle/>
          <a:p>
            <a:r>
              <a:rPr lang="ru-RU" sz="1600" dirty="0">
                <a:solidFill>
                  <a:srgbClr val="003366"/>
                </a:solidFill>
              </a:rPr>
              <a:t>Операции отправки и </a:t>
            </a:r>
            <a:r>
              <a:rPr lang="ru-RU" sz="1600" dirty="0" smtClean="0">
                <a:solidFill>
                  <a:srgbClr val="003366"/>
                </a:solidFill>
              </a:rPr>
              <a:t>получения </a:t>
            </a:r>
            <a:r>
              <a:rPr lang="ru-RU" sz="1600" dirty="0">
                <a:solidFill>
                  <a:srgbClr val="003366"/>
                </a:solidFill>
              </a:rPr>
              <a:t>сообщения</a:t>
            </a:r>
          </a:p>
        </p:txBody>
      </p:sp>
    </p:spTree>
    <p:extLst>
      <p:ext uri="{BB962C8B-B14F-4D97-AF65-F5344CB8AC3E}">
        <p14:creationId xmlns:p14="http://schemas.microsoft.com/office/powerpoint/2010/main" val="28823802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18</a:t>
            </a:fld>
            <a:endParaRPr lang="ru-RU" altLang="ru-RU">
              <a:solidFill>
                <a:srgbClr val="003366"/>
              </a:solidFill>
            </a:endParaRPr>
          </a:p>
        </p:txBody>
      </p:sp>
      <p:sp>
        <p:nvSpPr>
          <p:cNvPr id="4" name="Прямоугольник 3"/>
          <p:cNvSpPr/>
          <p:nvPr/>
        </p:nvSpPr>
        <p:spPr>
          <a:xfrm>
            <a:off x="16733" y="0"/>
            <a:ext cx="6079267" cy="830997"/>
          </a:xfrm>
          <a:prstGeom prst="rect">
            <a:avLst/>
          </a:prstGeom>
        </p:spPr>
        <p:txBody>
          <a:bodyPr wrap="square">
            <a:spAutoFit/>
          </a:bodyPr>
          <a:lstStyle/>
          <a:p>
            <a:pPr indent="457200" algn="ctr"/>
            <a:r>
              <a:rPr lang="ru-RU" sz="2400" dirty="0" smtClean="0">
                <a:solidFill>
                  <a:srgbClr val="003366"/>
                </a:solidFill>
                <a:cs typeface="Times New Roman" panose="02020603050405020304" pitchFamily="18" charset="0"/>
              </a:rPr>
              <a:t>Маркеры, указывающие способ исполнения операции</a:t>
            </a:r>
            <a:endParaRPr lang="ru-RU" sz="2400" dirty="0">
              <a:solidFill>
                <a:srgbClr val="003366"/>
              </a:solidFill>
              <a:cs typeface="Times New Roman" panose="02020603050405020304" pitchFamily="18" charset="0"/>
            </a:endParaRPr>
          </a:p>
        </p:txBody>
      </p:sp>
      <p:pic>
        <p:nvPicPr>
          <p:cNvPr id="4098" name="Picture 2" descr="H:\МИРЭА_02-06-19\КБ-1\УММ\01_Специалитет\РиЭЗАС\БАСО-01-15_10.05.03\БАСО-01-15_10.05.03(Л-16_Лаб-12_ПЗ-16_КР_Экз)8сем\Лекции(20)\Лекции_8семестр(20) Готово!!!\5_Тема5.Методология BPMN(4)\media\image21.jpe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817991" y="1277888"/>
            <a:ext cx="447675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89536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19</a:t>
            </a:fld>
            <a:endParaRPr lang="ru-RU" altLang="ru-RU">
              <a:solidFill>
                <a:srgbClr val="003366"/>
              </a:solidFill>
            </a:endParaRPr>
          </a:p>
        </p:txBody>
      </p:sp>
      <p:sp>
        <p:nvSpPr>
          <p:cNvPr id="3" name="Прямоугольник 2"/>
          <p:cNvSpPr/>
          <p:nvPr/>
        </p:nvSpPr>
        <p:spPr>
          <a:xfrm>
            <a:off x="0" y="1709936"/>
            <a:ext cx="6101271" cy="461665"/>
          </a:xfrm>
          <a:prstGeom prst="rect">
            <a:avLst/>
          </a:prstGeom>
        </p:spPr>
        <p:txBody>
          <a:bodyPr wrap="square">
            <a:spAutoFit/>
          </a:bodyPr>
          <a:lstStyle/>
          <a:p>
            <a:pPr indent="457200" algn="ctr"/>
            <a:r>
              <a:rPr lang="ru-RU" sz="2400" dirty="0">
                <a:solidFill>
                  <a:srgbClr val="003366"/>
                </a:solidFill>
              </a:rPr>
              <a:t>Логический </a:t>
            </a:r>
            <a:r>
              <a:rPr lang="ru-RU" sz="2400" dirty="0" smtClean="0">
                <a:solidFill>
                  <a:srgbClr val="003366"/>
                </a:solidFill>
              </a:rPr>
              <a:t>оператор</a:t>
            </a:r>
            <a:r>
              <a:rPr lang="ru-RU" sz="2400" b="0" dirty="0" smtClean="0">
                <a:solidFill>
                  <a:srgbClr val="003366"/>
                </a:solidFill>
              </a:rPr>
              <a:t> </a:t>
            </a:r>
            <a:endParaRPr lang="ru-RU" sz="2400" b="0" dirty="0">
              <a:solidFill>
                <a:srgbClr val="003366"/>
              </a:solidFill>
            </a:endParaRPr>
          </a:p>
        </p:txBody>
      </p:sp>
    </p:spTree>
    <p:extLst>
      <p:ext uri="{BB962C8B-B14F-4D97-AF65-F5344CB8AC3E}">
        <p14:creationId xmlns:p14="http://schemas.microsoft.com/office/powerpoint/2010/main" val="14997351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0" y="1890713"/>
            <a:ext cx="6096000" cy="444500"/>
          </a:xfrm>
        </p:spPr>
        <p:txBody>
          <a:bodyPr rtlCol="0">
            <a:noAutofit/>
          </a:bodyPr>
          <a:lstStyle/>
          <a:p>
            <a:pPr indent="457200" algn="ctr" eaLnBrk="1" fontAlgn="auto" hangingPunct="1">
              <a:spcAft>
                <a:spcPts val="0"/>
              </a:spcAft>
              <a:defRPr/>
            </a:pPr>
            <a:r>
              <a:rPr lang="ru-RU" sz="2400" b="1" dirty="0" smtClean="0">
                <a:solidFill>
                  <a:srgbClr val="003366"/>
                </a:solidFill>
              </a:rPr>
              <a:t>Элементы управления в </a:t>
            </a:r>
            <a:r>
              <a:rPr lang="en-US" sz="2400" b="1" dirty="0" smtClean="0">
                <a:solidFill>
                  <a:srgbClr val="003366"/>
                </a:solidFill>
              </a:rPr>
              <a:t>BPMN</a:t>
            </a:r>
            <a:endParaRPr lang="ru-RU" sz="2400" b="1" dirty="0">
              <a:solidFill>
                <a:srgbClr val="003366"/>
              </a:solidFill>
            </a:endParaRPr>
          </a:p>
        </p:txBody>
      </p:sp>
      <p:sp>
        <p:nvSpPr>
          <p:cNvPr id="2" name="Номер слайда 1"/>
          <p:cNvSpPr>
            <a:spLocks noGrp="1"/>
          </p:cNvSpPr>
          <p:nvPr>
            <p:ph type="sldNum" sz="quarter" idx="11"/>
          </p:nvPr>
        </p:nvSpPr>
        <p:spPr/>
        <p:txBody>
          <a:bodyPr/>
          <a:lstStyle/>
          <a:p>
            <a:pPr>
              <a:defRPr/>
            </a:pPr>
            <a:fld id="{72778895-2C87-43E8-B270-BC0B1C982EAA}" type="slidenum">
              <a:rPr lang="ru-RU" altLang="ru-RU" smtClean="0">
                <a:solidFill>
                  <a:srgbClr val="003366"/>
                </a:solidFill>
              </a:rPr>
              <a:pPr>
                <a:defRPr/>
              </a:pPr>
              <a:t>2</a:t>
            </a:fld>
            <a:endParaRPr lang="ru-RU" altLang="ru-RU">
              <a:solidFill>
                <a:srgbClr val="003366"/>
              </a:solidFill>
            </a:endParaRPr>
          </a:p>
        </p:txBody>
      </p:sp>
      <p:sp>
        <p:nvSpPr>
          <p:cNvPr id="4" name="Rectangle 2"/>
          <p:cNvSpPr txBox="1">
            <a:spLocks noChangeArrowheads="1"/>
          </p:cNvSpPr>
          <p:nvPr/>
        </p:nvSpPr>
        <p:spPr bwMode="auto">
          <a:xfrm>
            <a:off x="0" y="1061864"/>
            <a:ext cx="60960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lvl1pPr algn="l" rtl="0" eaLnBrk="0" fontAlgn="base" hangingPunct="0">
              <a:spcBef>
                <a:spcPct val="0"/>
              </a:spcBef>
              <a:spcAft>
                <a:spcPct val="0"/>
              </a:spcAft>
              <a:defRPr sz="2933" kern="1200">
                <a:solidFill>
                  <a:schemeClr val="tx1"/>
                </a:solidFill>
                <a:latin typeface="+mj-lt"/>
                <a:ea typeface="+mj-ea"/>
                <a:cs typeface="+mj-cs"/>
              </a:defRPr>
            </a:lvl1pPr>
            <a:lvl2pPr algn="l" rtl="0" eaLnBrk="0" fontAlgn="base" hangingPunct="0">
              <a:spcBef>
                <a:spcPct val="0"/>
              </a:spcBef>
              <a:spcAft>
                <a:spcPct val="0"/>
              </a:spcAft>
              <a:defRPr sz="2933">
                <a:solidFill>
                  <a:schemeClr val="tx1"/>
                </a:solidFill>
                <a:latin typeface="Arial" panose="020B0604020202020204" pitchFamily="34" charset="0"/>
              </a:defRPr>
            </a:lvl2pPr>
            <a:lvl3pPr algn="l" rtl="0" eaLnBrk="0" fontAlgn="base" hangingPunct="0">
              <a:spcBef>
                <a:spcPct val="0"/>
              </a:spcBef>
              <a:spcAft>
                <a:spcPct val="0"/>
              </a:spcAft>
              <a:defRPr sz="2933">
                <a:solidFill>
                  <a:schemeClr val="tx1"/>
                </a:solidFill>
                <a:latin typeface="Arial" panose="020B0604020202020204" pitchFamily="34" charset="0"/>
              </a:defRPr>
            </a:lvl3pPr>
            <a:lvl4pPr algn="l" rtl="0" eaLnBrk="0" fontAlgn="base" hangingPunct="0">
              <a:spcBef>
                <a:spcPct val="0"/>
              </a:spcBef>
              <a:spcAft>
                <a:spcPct val="0"/>
              </a:spcAft>
              <a:defRPr sz="2933">
                <a:solidFill>
                  <a:schemeClr val="tx1"/>
                </a:solidFill>
                <a:latin typeface="Arial" panose="020B0604020202020204" pitchFamily="34" charset="0"/>
              </a:defRPr>
            </a:lvl4pPr>
            <a:lvl5pPr algn="l" rtl="0" eaLnBrk="0" fontAlgn="base" hangingPunct="0">
              <a:spcBef>
                <a:spcPct val="0"/>
              </a:spcBef>
              <a:spcAft>
                <a:spcPct val="0"/>
              </a:spcAft>
              <a:defRPr sz="2933">
                <a:solidFill>
                  <a:schemeClr val="tx1"/>
                </a:solidFill>
                <a:latin typeface="Arial" panose="020B0604020202020204" pitchFamily="34" charset="0"/>
              </a:defRPr>
            </a:lvl5pPr>
            <a:lvl6pPr marL="304815" algn="l" rtl="0" fontAlgn="base">
              <a:spcBef>
                <a:spcPct val="0"/>
              </a:spcBef>
              <a:spcAft>
                <a:spcPct val="0"/>
              </a:spcAft>
              <a:defRPr sz="2933">
                <a:solidFill>
                  <a:schemeClr val="tx1"/>
                </a:solidFill>
                <a:latin typeface="Arial" panose="020B0604020202020204" pitchFamily="34" charset="0"/>
              </a:defRPr>
            </a:lvl6pPr>
            <a:lvl7pPr marL="609630" algn="l" rtl="0" fontAlgn="base">
              <a:spcBef>
                <a:spcPct val="0"/>
              </a:spcBef>
              <a:spcAft>
                <a:spcPct val="0"/>
              </a:spcAft>
              <a:defRPr sz="2933">
                <a:solidFill>
                  <a:schemeClr val="tx1"/>
                </a:solidFill>
                <a:latin typeface="Arial" panose="020B0604020202020204" pitchFamily="34" charset="0"/>
              </a:defRPr>
            </a:lvl7pPr>
            <a:lvl8pPr marL="914446" algn="l" rtl="0" fontAlgn="base">
              <a:spcBef>
                <a:spcPct val="0"/>
              </a:spcBef>
              <a:spcAft>
                <a:spcPct val="0"/>
              </a:spcAft>
              <a:defRPr sz="2933">
                <a:solidFill>
                  <a:schemeClr val="tx1"/>
                </a:solidFill>
                <a:latin typeface="Arial" panose="020B0604020202020204" pitchFamily="34" charset="0"/>
              </a:defRPr>
            </a:lvl8pPr>
            <a:lvl9pPr marL="1219261" algn="l" rtl="0" fontAlgn="base">
              <a:spcBef>
                <a:spcPct val="0"/>
              </a:spcBef>
              <a:spcAft>
                <a:spcPct val="0"/>
              </a:spcAft>
              <a:defRPr sz="2933">
                <a:solidFill>
                  <a:schemeClr val="tx1"/>
                </a:solidFill>
                <a:latin typeface="Arial" panose="020B0604020202020204" pitchFamily="34" charset="0"/>
              </a:defRPr>
            </a:lvl9pPr>
          </a:lstStyle>
          <a:p>
            <a:pPr indent="457200" algn="ctr" eaLnBrk="1" fontAlgn="auto" hangingPunct="1">
              <a:spcAft>
                <a:spcPts val="0"/>
              </a:spcAft>
              <a:defRPr/>
            </a:pPr>
            <a:r>
              <a:rPr lang="ru-RU" sz="2000" b="1" dirty="0" smtClean="0">
                <a:solidFill>
                  <a:srgbClr val="003366"/>
                </a:solidFill>
              </a:rPr>
              <a:t>Тема лекции № 7</a:t>
            </a:r>
            <a:endParaRPr lang="ru-RU" sz="2000" b="1" dirty="0">
              <a:solidFill>
                <a:srgbClr val="003366"/>
              </a:solidFill>
            </a:endParaRPr>
          </a:p>
        </p:txBody>
      </p:sp>
    </p:spTree>
    <p:extLst>
      <p:ext uri="{BB962C8B-B14F-4D97-AF65-F5344CB8AC3E}">
        <p14:creationId xmlns:p14="http://schemas.microsoft.com/office/powerpoint/2010/main" val="29051242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pPr>
                <a:defRPr/>
              </a:pPr>
              <a:t>20</a:t>
            </a:fld>
            <a:endParaRPr lang="ru-RU" altLang="ru-RU"/>
          </a:p>
        </p:txBody>
      </p:sp>
      <p:sp>
        <p:nvSpPr>
          <p:cNvPr id="3" name="Прямоугольник 2"/>
          <p:cNvSpPr/>
          <p:nvPr/>
        </p:nvSpPr>
        <p:spPr>
          <a:xfrm>
            <a:off x="-14677" y="593812"/>
            <a:ext cx="6101271" cy="1569660"/>
          </a:xfrm>
          <a:prstGeom prst="rect">
            <a:avLst/>
          </a:prstGeom>
        </p:spPr>
        <p:txBody>
          <a:bodyPr wrap="square">
            <a:spAutoFit/>
          </a:bodyPr>
          <a:lstStyle/>
          <a:p>
            <a:pPr indent="457200" algn="just"/>
            <a:r>
              <a:rPr lang="ru-RU" sz="2400" dirty="0">
                <a:solidFill>
                  <a:srgbClr val="003366"/>
                </a:solidFill>
              </a:rPr>
              <a:t>Логический оператор </a:t>
            </a:r>
            <a:r>
              <a:rPr lang="ru-RU" sz="2400" b="0" dirty="0">
                <a:solidFill>
                  <a:srgbClr val="003366"/>
                </a:solidFill>
              </a:rPr>
              <a:t>изображает работу, которая не изменяет объект, но маршрутизирует его в соответствии с некоторым правилом. </a:t>
            </a:r>
          </a:p>
        </p:txBody>
      </p:sp>
    </p:spTree>
    <p:extLst>
      <p:ext uri="{BB962C8B-B14F-4D97-AF65-F5344CB8AC3E}">
        <p14:creationId xmlns:p14="http://schemas.microsoft.com/office/powerpoint/2010/main" val="920567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21</a:t>
            </a:fld>
            <a:endParaRPr lang="ru-RU" altLang="ru-RU">
              <a:solidFill>
                <a:srgbClr val="003366"/>
              </a:solidFill>
            </a:endParaRPr>
          </a:p>
        </p:txBody>
      </p:sp>
      <p:pic>
        <p:nvPicPr>
          <p:cNvPr id="1026" name="Picture 2" descr="image4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9531"/>
          <a:stretch/>
        </p:blipFill>
        <p:spPr bwMode="auto">
          <a:xfrm>
            <a:off x="10534" y="485799"/>
            <a:ext cx="6085466" cy="3349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Прямоугольник 3"/>
          <p:cNvSpPr/>
          <p:nvPr/>
        </p:nvSpPr>
        <p:spPr>
          <a:xfrm>
            <a:off x="0" y="0"/>
            <a:ext cx="6096000" cy="400110"/>
          </a:xfrm>
          <a:prstGeom prst="rect">
            <a:avLst/>
          </a:prstGeom>
        </p:spPr>
        <p:txBody>
          <a:bodyPr wrap="square">
            <a:spAutoFit/>
          </a:bodyPr>
          <a:lstStyle/>
          <a:p>
            <a:pPr algn="ctr"/>
            <a:r>
              <a:rPr lang="ru-RU" dirty="0">
                <a:solidFill>
                  <a:srgbClr val="003366"/>
                </a:solidFill>
                <a:ea typeface="Book Antiqua" panose="02040602050305030304" pitchFamily="18" charset="0"/>
                <a:cs typeface="Book Antiqua" panose="02040602050305030304" pitchFamily="18" charset="0"/>
              </a:rPr>
              <a:t>Виды логических операторов</a:t>
            </a:r>
            <a:endParaRPr lang="ru-RU" dirty="0">
              <a:solidFill>
                <a:srgbClr val="003366"/>
              </a:solidFill>
            </a:endParaRPr>
          </a:p>
        </p:txBody>
      </p:sp>
    </p:spTree>
    <p:extLst>
      <p:ext uri="{BB962C8B-B14F-4D97-AF65-F5344CB8AC3E}">
        <p14:creationId xmlns:p14="http://schemas.microsoft.com/office/powerpoint/2010/main" val="41159023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pPr>
                <a:defRPr/>
              </a:pPr>
              <a:t>22</a:t>
            </a:fld>
            <a:endParaRPr lang="ru-RU" altLang="ru-RU"/>
          </a:p>
        </p:txBody>
      </p:sp>
      <p:sp>
        <p:nvSpPr>
          <p:cNvPr id="4" name="Прямоугольник 3"/>
          <p:cNvSpPr/>
          <p:nvPr/>
        </p:nvSpPr>
        <p:spPr>
          <a:xfrm>
            <a:off x="0" y="0"/>
            <a:ext cx="6096000" cy="400110"/>
          </a:xfrm>
          <a:prstGeom prst="rect">
            <a:avLst/>
          </a:prstGeom>
        </p:spPr>
        <p:txBody>
          <a:bodyPr wrap="square">
            <a:spAutoFit/>
          </a:bodyPr>
          <a:lstStyle/>
          <a:p>
            <a:pPr algn="ctr"/>
            <a:r>
              <a:rPr lang="ru-RU" dirty="0">
                <a:solidFill>
                  <a:srgbClr val="003366"/>
                </a:solidFill>
                <a:ea typeface="Book Antiqua" panose="02040602050305030304" pitchFamily="18" charset="0"/>
                <a:cs typeface="Book Antiqua" panose="02040602050305030304" pitchFamily="18" charset="0"/>
              </a:rPr>
              <a:t>Виды логических </a:t>
            </a:r>
            <a:r>
              <a:rPr lang="ru-RU" dirty="0" smtClean="0">
                <a:solidFill>
                  <a:srgbClr val="003366"/>
                </a:solidFill>
                <a:ea typeface="Book Antiqua" panose="02040602050305030304" pitchFamily="18" charset="0"/>
                <a:cs typeface="Book Antiqua" panose="02040602050305030304" pitchFamily="18" charset="0"/>
              </a:rPr>
              <a:t>операторов (продолжение)</a:t>
            </a:r>
            <a:endParaRPr lang="ru-RU" dirty="0">
              <a:solidFill>
                <a:srgbClr val="003366"/>
              </a:solidFill>
            </a:endParaRPr>
          </a:p>
        </p:txBody>
      </p:sp>
      <p:grpSp>
        <p:nvGrpSpPr>
          <p:cNvPr id="3" name="Группа 2"/>
          <p:cNvGrpSpPr/>
          <p:nvPr/>
        </p:nvGrpSpPr>
        <p:grpSpPr>
          <a:xfrm>
            <a:off x="-4084" y="485800"/>
            <a:ext cx="6100084" cy="3852428"/>
            <a:chOff x="-4084" y="485800"/>
            <a:chExt cx="4192509" cy="2619500"/>
          </a:xfrm>
        </p:grpSpPr>
        <p:pic>
          <p:nvPicPr>
            <p:cNvPr id="1026" name="Picture 2" descr="image4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471" b="-1"/>
            <a:stretch/>
          </p:blipFill>
          <p:spPr bwMode="auto">
            <a:xfrm>
              <a:off x="-4084" y="843906"/>
              <a:ext cx="4186628" cy="2261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image4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92114"/>
            <a:stretch/>
          </p:blipFill>
          <p:spPr bwMode="auto">
            <a:xfrm>
              <a:off x="1797" y="485800"/>
              <a:ext cx="4186628" cy="3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9745225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23</a:t>
            </a:fld>
            <a:endParaRPr lang="ru-RU" altLang="ru-RU">
              <a:solidFill>
                <a:srgbClr val="003366"/>
              </a:solidFill>
            </a:endParaRPr>
          </a:p>
        </p:txBody>
      </p:sp>
      <p:pic>
        <p:nvPicPr>
          <p:cNvPr id="2050" name="Picture 2" descr="image4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3051" y="1565920"/>
            <a:ext cx="2297730" cy="1446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Прямоугольник 2"/>
          <p:cNvSpPr/>
          <p:nvPr/>
        </p:nvSpPr>
        <p:spPr>
          <a:xfrm>
            <a:off x="563724" y="92455"/>
            <a:ext cx="4972564" cy="400110"/>
          </a:xfrm>
          <a:prstGeom prst="rect">
            <a:avLst/>
          </a:prstGeom>
        </p:spPr>
        <p:txBody>
          <a:bodyPr wrap="square">
            <a:spAutoFit/>
          </a:bodyPr>
          <a:lstStyle/>
          <a:p>
            <a:pPr algn="ctr"/>
            <a:r>
              <a:rPr lang="ru-RU" dirty="0" smtClean="0">
                <a:solidFill>
                  <a:srgbClr val="003366"/>
                </a:solidFill>
              </a:rPr>
              <a:t> Логический оператор «</a:t>
            </a:r>
            <a:r>
              <a:rPr lang="ru-RU" dirty="0">
                <a:solidFill>
                  <a:srgbClr val="003366"/>
                </a:solidFill>
              </a:rPr>
              <a:t>И</a:t>
            </a:r>
            <a:r>
              <a:rPr lang="ru-RU" dirty="0" smtClean="0">
                <a:solidFill>
                  <a:srgbClr val="003366"/>
                </a:solidFill>
              </a:rPr>
              <a:t>» (ветвление)</a:t>
            </a:r>
            <a:endParaRPr lang="ru-RU" dirty="0">
              <a:solidFill>
                <a:srgbClr val="003366"/>
              </a:solidFill>
            </a:endParaRPr>
          </a:p>
        </p:txBody>
      </p:sp>
      <p:sp>
        <p:nvSpPr>
          <p:cNvPr id="5" name="Прямоугольник 4"/>
          <p:cNvSpPr/>
          <p:nvPr/>
        </p:nvSpPr>
        <p:spPr>
          <a:xfrm>
            <a:off x="2079474" y="3114092"/>
            <a:ext cx="1684885" cy="400110"/>
          </a:xfrm>
          <a:prstGeom prst="rect">
            <a:avLst/>
          </a:prstGeom>
        </p:spPr>
        <p:txBody>
          <a:bodyPr wrap="none">
            <a:spAutoFit/>
          </a:bodyPr>
          <a:lstStyle/>
          <a:p>
            <a:r>
              <a:rPr lang="ru-RU" dirty="0">
                <a:solidFill>
                  <a:srgbClr val="003366"/>
                </a:solidFill>
              </a:rPr>
              <a:t>Рисунок </a:t>
            </a:r>
            <a:r>
              <a:rPr lang="ru-RU" dirty="0" smtClean="0">
                <a:solidFill>
                  <a:srgbClr val="003366"/>
                </a:solidFill>
              </a:rPr>
              <a:t>5-1 </a:t>
            </a:r>
            <a:endParaRPr lang="ru-RU" dirty="0">
              <a:solidFill>
                <a:srgbClr val="003366"/>
              </a:solidFill>
            </a:endParaRPr>
          </a:p>
        </p:txBody>
      </p:sp>
      <p:pic>
        <p:nvPicPr>
          <p:cNvPr id="4" name="Рисунок 3"/>
          <p:cNvPicPr>
            <a:picLocks noChangeAspect="1"/>
          </p:cNvPicPr>
          <p:nvPr/>
        </p:nvPicPr>
        <p:blipFill>
          <a:blip r:embed="rId4"/>
          <a:stretch>
            <a:fillRect/>
          </a:stretch>
        </p:blipFill>
        <p:spPr>
          <a:xfrm>
            <a:off x="15262" y="0"/>
            <a:ext cx="619125" cy="628650"/>
          </a:xfrm>
          <a:prstGeom prst="rect">
            <a:avLst/>
          </a:prstGeom>
        </p:spPr>
      </p:pic>
    </p:spTree>
    <p:extLst>
      <p:ext uri="{BB962C8B-B14F-4D97-AF65-F5344CB8AC3E}">
        <p14:creationId xmlns:p14="http://schemas.microsoft.com/office/powerpoint/2010/main" val="3706159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24</a:t>
            </a:fld>
            <a:endParaRPr lang="ru-RU" altLang="ru-RU">
              <a:solidFill>
                <a:srgbClr val="003366"/>
              </a:solidFill>
            </a:endParaRPr>
          </a:p>
        </p:txBody>
      </p:sp>
      <p:sp>
        <p:nvSpPr>
          <p:cNvPr id="3" name="Прямоугольник 2"/>
          <p:cNvSpPr/>
          <p:nvPr/>
        </p:nvSpPr>
        <p:spPr>
          <a:xfrm>
            <a:off x="527721" y="204026"/>
            <a:ext cx="5568280" cy="400110"/>
          </a:xfrm>
          <a:prstGeom prst="rect">
            <a:avLst/>
          </a:prstGeom>
        </p:spPr>
        <p:txBody>
          <a:bodyPr wrap="square">
            <a:spAutoFit/>
          </a:bodyPr>
          <a:lstStyle/>
          <a:p>
            <a:pPr algn="ctr"/>
            <a:r>
              <a:rPr lang="ru-RU" dirty="0" smtClean="0">
                <a:solidFill>
                  <a:srgbClr val="003366"/>
                </a:solidFill>
              </a:rPr>
              <a:t>Логический оператор слияния «И» (слияние)</a:t>
            </a:r>
            <a:endParaRPr lang="ru-RU" dirty="0">
              <a:solidFill>
                <a:srgbClr val="003366"/>
              </a:solidFill>
            </a:endParaRPr>
          </a:p>
        </p:txBody>
      </p:sp>
      <p:sp>
        <p:nvSpPr>
          <p:cNvPr id="5" name="Прямоугольник 4"/>
          <p:cNvSpPr/>
          <p:nvPr/>
        </p:nvSpPr>
        <p:spPr>
          <a:xfrm>
            <a:off x="2079474" y="3222104"/>
            <a:ext cx="1684885" cy="400110"/>
          </a:xfrm>
          <a:prstGeom prst="rect">
            <a:avLst/>
          </a:prstGeom>
        </p:spPr>
        <p:txBody>
          <a:bodyPr wrap="none">
            <a:spAutoFit/>
          </a:bodyPr>
          <a:lstStyle/>
          <a:p>
            <a:r>
              <a:rPr lang="ru-RU" dirty="0">
                <a:solidFill>
                  <a:srgbClr val="003366"/>
                </a:solidFill>
              </a:rPr>
              <a:t>Рисунок </a:t>
            </a:r>
            <a:r>
              <a:rPr lang="ru-RU" dirty="0" smtClean="0">
                <a:solidFill>
                  <a:srgbClr val="003366"/>
                </a:solidFill>
              </a:rPr>
              <a:t>5-2 </a:t>
            </a:r>
            <a:endParaRPr lang="ru-RU" dirty="0">
              <a:solidFill>
                <a:srgbClr val="003366"/>
              </a:solidFill>
            </a:endParaRPr>
          </a:p>
        </p:txBody>
      </p:sp>
      <p:pic>
        <p:nvPicPr>
          <p:cNvPr id="3074" name="Picture 2" descr="image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9689" y="1025860"/>
            <a:ext cx="2444453" cy="16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Рисунок 5"/>
          <p:cNvPicPr>
            <a:picLocks noChangeAspect="1"/>
          </p:cNvPicPr>
          <p:nvPr/>
        </p:nvPicPr>
        <p:blipFill>
          <a:blip r:embed="rId4"/>
          <a:stretch>
            <a:fillRect/>
          </a:stretch>
        </p:blipFill>
        <p:spPr>
          <a:xfrm>
            <a:off x="6470" y="0"/>
            <a:ext cx="619125" cy="628650"/>
          </a:xfrm>
          <a:prstGeom prst="rect">
            <a:avLst/>
          </a:prstGeom>
        </p:spPr>
      </p:pic>
    </p:spTree>
    <p:extLst>
      <p:ext uri="{BB962C8B-B14F-4D97-AF65-F5344CB8AC3E}">
        <p14:creationId xmlns:p14="http://schemas.microsoft.com/office/powerpoint/2010/main" val="37472842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25</a:t>
            </a:fld>
            <a:endParaRPr lang="ru-RU" altLang="ru-RU">
              <a:solidFill>
                <a:srgbClr val="003366"/>
              </a:solidFill>
            </a:endParaRPr>
          </a:p>
        </p:txBody>
      </p:sp>
      <p:sp>
        <p:nvSpPr>
          <p:cNvPr id="3" name="Прямоугольник 2"/>
          <p:cNvSpPr/>
          <p:nvPr/>
        </p:nvSpPr>
        <p:spPr>
          <a:xfrm>
            <a:off x="412236" y="86495"/>
            <a:ext cx="4972564" cy="400110"/>
          </a:xfrm>
          <a:prstGeom prst="rect">
            <a:avLst/>
          </a:prstGeom>
        </p:spPr>
        <p:txBody>
          <a:bodyPr wrap="square">
            <a:spAutoFit/>
          </a:bodyPr>
          <a:lstStyle/>
          <a:p>
            <a:pPr algn="ctr"/>
            <a:r>
              <a:rPr lang="ru-RU" dirty="0">
                <a:solidFill>
                  <a:srgbClr val="003366"/>
                </a:solidFill>
              </a:rPr>
              <a:t>Парные логические операторы «</a:t>
            </a:r>
            <a:r>
              <a:rPr lang="ru-RU" dirty="0" smtClean="0">
                <a:solidFill>
                  <a:srgbClr val="003366"/>
                </a:solidFill>
              </a:rPr>
              <a:t>И</a:t>
            </a:r>
            <a:r>
              <a:rPr lang="ru-RU" dirty="0">
                <a:solidFill>
                  <a:srgbClr val="003366"/>
                </a:solidFill>
              </a:rPr>
              <a:t>»</a:t>
            </a:r>
          </a:p>
        </p:txBody>
      </p:sp>
      <p:sp>
        <p:nvSpPr>
          <p:cNvPr id="5" name="Прямоугольник 4"/>
          <p:cNvSpPr/>
          <p:nvPr/>
        </p:nvSpPr>
        <p:spPr>
          <a:xfrm>
            <a:off x="2219908" y="3078088"/>
            <a:ext cx="1684885" cy="400110"/>
          </a:xfrm>
          <a:prstGeom prst="rect">
            <a:avLst/>
          </a:prstGeom>
        </p:spPr>
        <p:txBody>
          <a:bodyPr wrap="none">
            <a:spAutoFit/>
          </a:bodyPr>
          <a:lstStyle/>
          <a:p>
            <a:r>
              <a:rPr lang="ru-RU" dirty="0">
                <a:solidFill>
                  <a:srgbClr val="003366"/>
                </a:solidFill>
              </a:rPr>
              <a:t>Рисунок </a:t>
            </a:r>
            <a:r>
              <a:rPr lang="ru-RU" dirty="0" smtClean="0">
                <a:solidFill>
                  <a:srgbClr val="003366"/>
                </a:solidFill>
              </a:rPr>
              <a:t>5-3 </a:t>
            </a:r>
            <a:endParaRPr lang="ru-RU" dirty="0">
              <a:solidFill>
                <a:srgbClr val="003366"/>
              </a:solidFill>
            </a:endParaRPr>
          </a:p>
        </p:txBody>
      </p:sp>
      <p:pic>
        <p:nvPicPr>
          <p:cNvPr id="4098" name="Picture 2" descr="image4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823" y="740164"/>
            <a:ext cx="5321054"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Рисунок 5"/>
          <p:cNvPicPr>
            <a:picLocks noChangeAspect="1"/>
          </p:cNvPicPr>
          <p:nvPr/>
        </p:nvPicPr>
        <p:blipFill>
          <a:blip r:embed="rId4"/>
          <a:stretch>
            <a:fillRect/>
          </a:stretch>
        </p:blipFill>
        <p:spPr>
          <a:xfrm>
            <a:off x="6470" y="0"/>
            <a:ext cx="619125" cy="628650"/>
          </a:xfrm>
          <a:prstGeom prst="rect">
            <a:avLst/>
          </a:prstGeom>
        </p:spPr>
      </p:pic>
    </p:spTree>
    <p:extLst>
      <p:ext uri="{BB962C8B-B14F-4D97-AF65-F5344CB8AC3E}">
        <p14:creationId xmlns:p14="http://schemas.microsoft.com/office/powerpoint/2010/main" val="40663356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26</a:t>
            </a:fld>
            <a:endParaRPr lang="ru-RU" altLang="ru-RU">
              <a:solidFill>
                <a:srgbClr val="003366"/>
              </a:solidFill>
            </a:endParaRPr>
          </a:p>
        </p:txBody>
      </p:sp>
      <p:sp>
        <p:nvSpPr>
          <p:cNvPr id="3" name="Прямоугольник 2"/>
          <p:cNvSpPr/>
          <p:nvPr/>
        </p:nvSpPr>
        <p:spPr>
          <a:xfrm>
            <a:off x="0" y="0"/>
            <a:ext cx="6095999" cy="707886"/>
          </a:xfrm>
          <a:prstGeom prst="rect">
            <a:avLst/>
          </a:prstGeom>
        </p:spPr>
        <p:txBody>
          <a:bodyPr wrap="square">
            <a:spAutoFit/>
          </a:bodyPr>
          <a:lstStyle/>
          <a:p>
            <a:pPr algn="ctr"/>
            <a:r>
              <a:rPr lang="ru-RU" dirty="0">
                <a:solidFill>
                  <a:srgbClr val="003366"/>
                </a:solidFill>
              </a:rPr>
              <a:t>Оператор ветвление «ИЛИ» </a:t>
            </a:r>
            <a:endParaRPr lang="ru-RU" dirty="0" smtClean="0">
              <a:solidFill>
                <a:srgbClr val="003366"/>
              </a:solidFill>
            </a:endParaRPr>
          </a:p>
          <a:p>
            <a:pPr algn="ctr"/>
            <a:r>
              <a:rPr lang="ru-RU" dirty="0" smtClean="0">
                <a:solidFill>
                  <a:srgbClr val="003366"/>
                </a:solidFill>
              </a:rPr>
              <a:t>управляемый </a:t>
            </a:r>
            <a:r>
              <a:rPr lang="ru-RU" dirty="0">
                <a:solidFill>
                  <a:srgbClr val="003366"/>
                </a:solidFill>
              </a:rPr>
              <a:t>данными</a:t>
            </a:r>
          </a:p>
        </p:txBody>
      </p:sp>
      <p:sp>
        <p:nvSpPr>
          <p:cNvPr id="5" name="Прямоугольник 4"/>
          <p:cNvSpPr/>
          <p:nvPr/>
        </p:nvSpPr>
        <p:spPr>
          <a:xfrm>
            <a:off x="2205555" y="3080020"/>
            <a:ext cx="1684885" cy="400110"/>
          </a:xfrm>
          <a:prstGeom prst="rect">
            <a:avLst/>
          </a:prstGeom>
        </p:spPr>
        <p:txBody>
          <a:bodyPr wrap="none">
            <a:spAutoFit/>
          </a:bodyPr>
          <a:lstStyle/>
          <a:p>
            <a:r>
              <a:rPr lang="ru-RU" dirty="0">
                <a:solidFill>
                  <a:srgbClr val="003366"/>
                </a:solidFill>
              </a:rPr>
              <a:t>Рисунок </a:t>
            </a:r>
            <a:r>
              <a:rPr lang="ru-RU" dirty="0" smtClean="0">
                <a:solidFill>
                  <a:srgbClr val="003366"/>
                </a:solidFill>
              </a:rPr>
              <a:t>5-4 </a:t>
            </a:r>
            <a:endParaRPr lang="ru-RU" dirty="0">
              <a:solidFill>
                <a:srgbClr val="003366"/>
              </a:solidFill>
            </a:endParaRPr>
          </a:p>
        </p:txBody>
      </p:sp>
      <p:pic>
        <p:nvPicPr>
          <p:cNvPr id="6" name="Рисунок 5"/>
          <p:cNvPicPr>
            <a:picLocks noChangeAspect="1"/>
          </p:cNvPicPr>
          <p:nvPr/>
        </p:nvPicPr>
        <p:blipFill>
          <a:blip r:embed="rId3"/>
          <a:stretch>
            <a:fillRect/>
          </a:stretch>
        </p:blipFill>
        <p:spPr>
          <a:xfrm>
            <a:off x="1297739" y="707886"/>
            <a:ext cx="3500518" cy="2385599"/>
          </a:xfrm>
          <a:prstGeom prst="rect">
            <a:avLst/>
          </a:prstGeom>
        </p:spPr>
      </p:pic>
      <p:pic>
        <p:nvPicPr>
          <p:cNvPr id="4" name="Рисунок 3"/>
          <p:cNvPicPr>
            <a:picLocks noChangeAspect="1"/>
          </p:cNvPicPr>
          <p:nvPr/>
        </p:nvPicPr>
        <p:blipFill>
          <a:blip r:embed="rId4"/>
          <a:stretch>
            <a:fillRect/>
          </a:stretch>
        </p:blipFill>
        <p:spPr>
          <a:xfrm>
            <a:off x="0" y="0"/>
            <a:ext cx="628650" cy="590550"/>
          </a:xfrm>
          <a:prstGeom prst="rect">
            <a:avLst/>
          </a:prstGeom>
        </p:spPr>
      </p:pic>
      <p:sp>
        <p:nvSpPr>
          <p:cNvPr id="7" name="Прямоугольник 6"/>
          <p:cNvSpPr/>
          <p:nvPr/>
        </p:nvSpPr>
        <p:spPr>
          <a:xfrm>
            <a:off x="4356" y="3556337"/>
            <a:ext cx="6095999" cy="1015663"/>
          </a:xfrm>
          <a:prstGeom prst="rect">
            <a:avLst/>
          </a:prstGeom>
        </p:spPr>
        <p:txBody>
          <a:bodyPr wrap="square">
            <a:spAutoFit/>
          </a:bodyPr>
          <a:lstStyle/>
          <a:p>
            <a:pPr indent="457200" algn="just"/>
            <a:r>
              <a:rPr lang="en-US" b="0" dirty="0" err="1">
                <a:solidFill>
                  <a:srgbClr val="003366"/>
                </a:solidFill>
              </a:rPr>
              <a:t>Если</a:t>
            </a:r>
            <a:r>
              <a:rPr lang="en-US" b="0" dirty="0">
                <a:solidFill>
                  <a:srgbClr val="003366"/>
                </a:solidFill>
              </a:rPr>
              <a:t> </a:t>
            </a:r>
            <a:r>
              <a:rPr lang="en-US" b="0" dirty="0" err="1">
                <a:solidFill>
                  <a:srgbClr val="003366"/>
                </a:solidFill>
              </a:rPr>
              <a:t>оба</a:t>
            </a:r>
            <a:r>
              <a:rPr lang="en-US" b="0" dirty="0">
                <a:solidFill>
                  <a:srgbClr val="003366"/>
                </a:solidFill>
              </a:rPr>
              <a:t> Условие1 и Условие2 </a:t>
            </a:r>
            <a:r>
              <a:rPr lang="en-US" b="0" dirty="0" err="1">
                <a:solidFill>
                  <a:srgbClr val="003366"/>
                </a:solidFill>
              </a:rPr>
              <a:t>истинны</a:t>
            </a:r>
            <a:r>
              <a:rPr lang="en-US" b="0" dirty="0">
                <a:solidFill>
                  <a:srgbClr val="003366"/>
                </a:solidFill>
              </a:rPr>
              <a:t>, </a:t>
            </a:r>
            <a:r>
              <a:rPr lang="en-US" b="0" dirty="0" err="1">
                <a:solidFill>
                  <a:srgbClr val="003366"/>
                </a:solidFill>
              </a:rPr>
              <a:t>то</a:t>
            </a:r>
            <a:r>
              <a:rPr lang="en-US" b="0" dirty="0">
                <a:solidFill>
                  <a:srgbClr val="003366"/>
                </a:solidFill>
              </a:rPr>
              <a:t> </a:t>
            </a:r>
            <a:r>
              <a:rPr lang="en-US" b="0" dirty="0" err="1">
                <a:solidFill>
                  <a:srgbClr val="003366"/>
                </a:solidFill>
              </a:rPr>
              <a:t>Задачи</a:t>
            </a:r>
            <a:r>
              <a:rPr lang="ru-RU" b="0" dirty="0">
                <a:solidFill>
                  <a:srgbClr val="003366"/>
                </a:solidFill>
              </a:rPr>
              <a:t> </a:t>
            </a:r>
            <a:r>
              <a:rPr lang="en-US" b="0" dirty="0">
                <a:solidFill>
                  <a:srgbClr val="003366"/>
                </a:solidFill>
              </a:rPr>
              <a:t>«А» и «Б» </a:t>
            </a:r>
            <a:r>
              <a:rPr lang="en-US" b="0" dirty="0" err="1">
                <a:solidFill>
                  <a:srgbClr val="003366"/>
                </a:solidFill>
              </a:rPr>
              <a:t>будут</a:t>
            </a:r>
            <a:r>
              <a:rPr lang="en-US" b="0" dirty="0">
                <a:solidFill>
                  <a:srgbClr val="003366"/>
                </a:solidFill>
              </a:rPr>
              <a:t> </a:t>
            </a:r>
            <a:r>
              <a:rPr lang="en-US" b="0" dirty="0" err="1">
                <a:solidFill>
                  <a:srgbClr val="003366"/>
                </a:solidFill>
              </a:rPr>
              <a:t>выполнены</a:t>
            </a:r>
            <a:r>
              <a:rPr lang="en-US" b="0" dirty="0">
                <a:solidFill>
                  <a:srgbClr val="003366"/>
                </a:solidFill>
              </a:rPr>
              <a:t>. </a:t>
            </a:r>
            <a:r>
              <a:rPr lang="en-US" b="0" dirty="0" err="1">
                <a:solidFill>
                  <a:srgbClr val="003366"/>
                </a:solidFill>
              </a:rPr>
              <a:t>Если</a:t>
            </a:r>
            <a:r>
              <a:rPr lang="en-US" b="0" dirty="0">
                <a:solidFill>
                  <a:srgbClr val="003366"/>
                </a:solidFill>
              </a:rPr>
              <a:t> </a:t>
            </a:r>
            <a:r>
              <a:rPr lang="en-US" b="0" dirty="0" err="1">
                <a:solidFill>
                  <a:srgbClr val="003366"/>
                </a:solidFill>
              </a:rPr>
              <a:t>оба</a:t>
            </a:r>
            <a:r>
              <a:rPr lang="en-US" b="0" dirty="0">
                <a:solidFill>
                  <a:srgbClr val="003366"/>
                </a:solidFill>
              </a:rPr>
              <a:t> </a:t>
            </a:r>
            <a:r>
              <a:rPr lang="en-US" b="0" dirty="0" err="1">
                <a:solidFill>
                  <a:srgbClr val="003366"/>
                </a:solidFill>
              </a:rPr>
              <a:t>условия</a:t>
            </a:r>
            <a:r>
              <a:rPr lang="en-US" b="0" dirty="0">
                <a:solidFill>
                  <a:srgbClr val="003366"/>
                </a:solidFill>
              </a:rPr>
              <a:t> </a:t>
            </a:r>
            <a:r>
              <a:rPr lang="en-US" b="0" dirty="0" err="1">
                <a:solidFill>
                  <a:srgbClr val="003366"/>
                </a:solidFill>
              </a:rPr>
              <a:t>ложны</a:t>
            </a:r>
            <a:r>
              <a:rPr lang="en-US" b="0" dirty="0">
                <a:solidFill>
                  <a:srgbClr val="003366"/>
                </a:solidFill>
              </a:rPr>
              <a:t>, </a:t>
            </a:r>
            <a:r>
              <a:rPr lang="en-US" b="0" dirty="0" err="1">
                <a:solidFill>
                  <a:srgbClr val="003366"/>
                </a:solidFill>
              </a:rPr>
              <a:t>то</a:t>
            </a:r>
            <a:r>
              <a:rPr lang="en-US" b="0" dirty="0">
                <a:solidFill>
                  <a:srgbClr val="003366"/>
                </a:solidFill>
              </a:rPr>
              <a:t> </a:t>
            </a:r>
            <a:r>
              <a:rPr lang="en-US" b="0" dirty="0" err="1">
                <a:solidFill>
                  <a:srgbClr val="003366"/>
                </a:solidFill>
              </a:rPr>
              <a:t>будет</a:t>
            </a:r>
            <a:r>
              <a:rPr lang="en-US" b="0" dirty="0">
                <a:solidFill>
                  <a:srgbClr val="003366"/>
                </a:solidFill>
              </a:rPr>
              <a:t> </a:t>
            </a:r>
            <a:r>
              <a:rPr lang="en-US" b="0" dirty="0" err="1">
                <a:solidFill>
                  <a:srgbClr val="003366"/>
                </a:solidFill>
              </a:rPr>
              <a:t>активировано</a:t>
            </a:r>
            <a:r>
              <a:rPr lang="en-US" b="0" dirty="0">
                <a:solidFill>
                  <a:srgbClr val="003366"/>
                </a:solidFill>
              </a:rPr>
              <a:t> </a:t>
            </a:r>
            <a:r>
              <a:rPr lang="en-US" b="0" dirty="0" err="1">
                <a:solidFill>
                  <a:srgbClr val="003366"/>
                </a:solidFill>
              </a:rPr>
              <a:t>задание</a:t>
            </a:r>
            <a:r>
              <a:rPr lang="en-US" b="0" dirty="0">
                <a:solidFill>
                  <a:srgbClr val="003366"/>
                </a:solidFill>
              </a:rPr>
              <a:t> «Г».</a:t>
            </a:r>
            <a:endParaRPr lang="ru-RU" b="0" dirty="0">
              <a:solidFill>
                <a:srgbClr val="003366"/>
              </a:solidFill>
            </a:endParaRPr>
          </a:p>
        </p:txBody>
      </p:sp>
    </p:spTree>
    <p:extLst>
      <p:ext uri="{BB962C8B-B14F-4D97-AF65-F5344CB8AC3E}">
        <p14:creationId xmlns:p14="http://schemas.microsoft.com/office/powerpoint/2010/main" val="14987646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27</a:t>
            </a:fld>
            <a:endParaRPr lang="ru-RU" altLang="ru-RU">
              <a:solidFill>
                <a:srgbClr val="003366"/>
              </a:solidFill>
            </a:endParaRPr>
          </a:p>
        </p:txBody>
      </p:sp>
      <p:sp>
        <p:nvSpPr>
          <p:cNvPr id="5" name="Прямоугольник 4"/>
          <p:cNvSpPr/>
          <p:nvPr/>
        </p:nvSpPr>
        <p:spPr>
          <a:xfrm>
            <a:off x="2327920" y="3749911"/>
            <a:ext cx="1684885" cy="400110"/>
          </a:xfrm>
          <a:prstGeom prst="rect">
            <a:avLst/>
          </a:prstGeom>
        </p:spPr>
        <p:txBody>
          <a:bodyPr wrap="none">
            <a:spAutoFit/>
          </a:bodyPr>
          <a:lstStyle/>
          <a:p>
            <a:r>
              <a:rPr lang="ru-RU" dirty="0">
                <a:solidFill>
                  <a:srgbClr val="003366"/>
                </a:solidFill>
              </a:rPr>
              <a:t>Рисунок </a:t>
            </a:r>
            <a:r>
              <a:rPr lang="ru-RU" dirty="0" smtClean="0">
                <a:solidFill>
                  <a:srgbClr val="003366"/>
                </a:solidFill>
              </a:rPr>
              <a:t>5-5 </a:t>
            </a:r>
            <a:endParaRPr lang="ru-RU" dirty="0">
              <a:solidFill>
                <a:srgbClr val="003366"/>
              </a:solidFill>
            </a:endParaRPr>
          </a:p>
        </p:txBody>
      </p:sp>
      <p:pic>
        <p:nvPicPr>
          <p:cNvPr id="5122" name="Picture 2" descr="G:\МИРЭА_02-06-19\КБ-1\УММ\01_Специалитет\РиЭЗАС\БАСО-01-15_10.05.03\БАСО-01-15_10.05.03(Л-16_Лаб-12_ПЗ-16_КР_Экз)8сем\Лекции(20)\Лекции_8семестр(20) Готово!!!\5_Тема5.Методология BPMN(4)\media\image46.jpe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1243229" y="1054843"/>
            <a:ext cx="3854266" cy="2371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Прямоугольник 5"/>
          <p:cNvSpPr/>
          <p:nvPr/>
        </p:nvSpPr>
        <p:spPr>
          <a:xfrm>
            <a:off x="0" y="0"/>
            <a:ext cx="6095999" cy="707886"/>
          </a:xfrm>
          <a:prstGeom prst="rect">
            <a:avLst/>
          </a:prstGeom>
        </p:spPr>
        <p:txBody>
          <a:bodyPr wrap="square">
            <a:spAutoFit/>
          </a:bodyPr>
          <a:lstStyle/>
          <a:p>
            <a:pPr algn="ctr"/>
            <a:r>
              <a:rPr lang="ru-RU" dirty="0">
                <a:solidFill>
                  <a:srgbClr val="003366"/>
                </a:solidFill>
              </a:rPr>
              <a:t>Оператор </a:t>
            </a:r>
            <a:r>
              <a:rPr lang="ru-RU" dirty="0" smtClean="0">
                <a:solidFill>
                  <a:srgbClr val="003366"/>
                </a:solidFill>
              </a:rPr>
              <a:t>слияния </a:t>
            </a:r>
            <a:r>
              <a:rPr lang="ru-RU" dirty="0">
                <a:solidFill>
                  <a:srgbClr val="003366"/>
                </a:solidFill>
              </a:rPr>
              <a:t>«ИЛИ» </a:t>
            </a:r>
            <a:endParaRPr lang="ru-RU" dirty="0" smtClean="0">
              <a:solidFill>
                <a:srgbClr val="003366"/>
              </a:solidFill>
            </a:endParaRPr>
          </a:p>
          <a:p>
            <a:pPr algn="ctr"/>
            <a:r>
              <a:rPr lang="ru-RU" dirty="0" smtClean="0">
                <a:solidFill>
                  <a:srgbClr val="003366"/>
                </a:solidFill>
              </a:rPr>
              <a:t>управляемый </a:t>
            </a:r>
            <a:r>
              <a:rPr lang="ru-RU" dirty="0">
                <a:solidFill>
                  <a:srgbClr val="003366"/>
                </a:solidFill>
              </a:rPr>
              <a:t>данными</a:t>
            </a:r>
          </a:p>
        </p:txBody>
      </p:sp>
      <p:pic>
        <p:nvPicPr>
          <p:cNvPr id="7" name="Рисунок 6"/>
          <p:cNvPicPr>
            <a:picLocks noChangeAspect="1"/>
          </p:cNvPicPr>
          <p:nvPr/>
        </p:nvPicPr>
        <p:blipFill>
          <a:blip r:embed="rId5"/>
          <a:stretch>
            <a:fillRect/>
          </a:stretch>
        </p:blipFill>
        <p:spPr>
          <a:xfrm>
            <a:off x="0" y="0"/>
            <a:ext cx="628650" cy="590550"/>
          </a:xfrm>
          <a:prstGeom prst="rect">
            <a:avLst/>
          </a:prstGeom>
        </p:spPr>
      </p:pic>
    </p:spTree>
    <p:extLst>
      <p:ext uri="{BB962C8B-B14F-4D97-AF65-F5344CB8AC3E}">
        <p14:creationId xmlns:p14="http://schemas.microsoft.com/office/powerpoint/2010/main" val="35888901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28</a:t>
            </a:fld>
            <a:endParaRPr lang="ru-RU" altLang="ru-RU">
              <a:solidFill>
                <a:srgbClr val="003366"/>
              </a:solidFill>
            </a:endParaRPr>
          </a:p>
        </p:txBody>
      </p:sp>
      <p:sp>
        <p:nvSpPr>
          <p:cNvPr id="3" name="Прямоугольник 2"/>
          <p:cNvSpPr/>
          <p:nvPr/>
        </p:nvSpPr>
        <p:spPr>
          <a:xfrm>
            <a:off x="0" y="0"/>
            <a:ext cx="6096000" cy="400110"/>
          </a:xfrm>
          <a:prstGeom prst="rect">
            <a:avLst/>
          </a:prstGeom>
        </p:spPr>
        <p:txBody>
          <a:bodyPr wrap="square">
            <a:spAutoFit/>
          </a:bodyPr>
          <a:lstStyle/>
          <a:p>
            <a:pPr algn="ctr"/>
            <a:r>
              <a:rPr lang="ru-RU" dirty="0" smtClean="0">
                <a:solidFill>
                  <a:srgbClr val="003366"/>
                </a:solidFill>
              </a:rPr>
              <a:t>Парные </a:t>
            </a:r>
            <a:r>
              <a:rPr lang="ru-RU" dirty="0">
                <a:solidFill>
                  <a:srgbClr val="003366"/>
                </a:solidFill>
              </a:rPr>
              <a:t>логические операторы </a:t>
            </a:r>
            <a:r>
              <a:rPr lang="ru-RU" dirty="0" smtClean="0">
                <a:solidFill>
                  <a:srgbClr val="003366"/>
                </a:solidFill>
              </a:rPr>
              <a:t>«ИЛИ»</a:t>
            </a:r>
            <a:endParaRPr lang="ru-RU" dirty="0">
              <a:solidFill>
                <a:srgbClr val="003366"/>
              </a:solidFill>
            </a:endParaRPr>
          </a:p>
        </p:txBody>
      </p:sp>
      <p:sp>
        <p:nvSpPr>
          <p:cNvPr id="5" name="Прямоугольник 4"/>
          <p:cNvSpPr/>
          <p:nvPr/>
        </p:nvSpPr>
        <p:spPr>
          <a:xfrm>
            <a:off x="2205557" y="3142157"/>
            <a:ext cx="1684885" cy="400110"/>
          </a:xfrm>
          <a:prstGeom prst="rect">
            <a:avLst/>
          </a:prstGeom>
        </p:spPr>
        <p:txBody>
          <a:bodyPr wrap="none">
            <a:spAutoFit/>
          </a:bodyPr>
          <a:lstStyle/>
          <a:p>
            <a:r>
              <a:rPr lang="ru-RU" dirty="0">
                <a:solidFill>
                  <a:srgbClr val="003366"/>
                </a:solidFill>
              </a:rPr>
              <a:t>Рисунок </a:t>
            </a:r>
            <a:r>
              <a:rPr lang="ru-RU" dirty="0" smtClean="0">
                <a:solidFill>
                  <a:srgbClr val="003366"/>
                </a:solidFill>
              </a:rPr>
              <a:t>5-6 </a:t>
            </a:r>
            <a:endParaRPr lang="ru-RU" dirty="0">
              <a:solidFill>
                <a:srgbClr val="003366"/>
              </a:solidFill>
            </a:endParaRPr>
          </a:p>
        </p:txBody>
      </p:sp>
      <p:pic>
        <p:nvPicPr>
          <p:cNvPr id="6146" name="Picture 2" descr="G:\МИРЭА_02-06-19\КБ-1\УММ\01_Специалитет\РиЭЗАС\БАСО-01-15_10.05.03\БАСО-01-15_10.05.03(Л-16_Лаб-12_ПЗ-16_КР_Экз)8сем\Лекции(20)\Лекции_8семестр(20) Готово!!!\5_Тема5.Методология BPMN(4)\media\image47.jpe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836867" y="773832"/>
            <a:ext cx="4904692" cy="219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Рисунок 5"/>
          <p:cNvPicPr>
            <a:picLocks noChangeAspect="1"/>
          </p:cNvPicPr>
          <p:nvPr/>
        </p:nvPicPr>
        <p:blipFill>
          <a:blip r:embed="rId5"/>
          <a:stretch>
            <a:fillRect/>
          </a:stretch>
        </p:blipFill>
        <p:spPr>
          <a:xfrm>
            <a:off x="0" y="0"/>
            <a:ext cx="628650" cy="590550"/>
          </a:xfrm>
          <a:prstGeom prst="rect">
            <a:avLst/>
          </a:prstGeom>
        </p:spPr>
      </p:pic>
    </p:spTree>
    <p:extLst>
      <p:ext uri="{BB962C8B-B14F-4D97-AF65-F5344CB8AC3E}">
        <p14:creationId xmlns:p14="http://schemas.microsoft.com/office/powerpoint/2010/main" val="6312564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29</a:t>
            </a:fld>
            <a:endParaRPr lang="ru-RU" altLang="ru-RU">
              <a:solidFill>
                <a:srgbClr val="003366"/>
              </a:solidFill>
            </a:endParaRPr>
          </a:p>
        </p:txBody>
      </p:sp>
      <p:sp>
        <p:nvSpPr>
          <p:cNvPr id="3" name="Прямоугольник 2"/>
          <p:cNvSpPr/>
          <p:nvPr/>
        </p:nvSpPr>
        <p:spPr>
          <a:xfrm>
            <a:off x="0" y="0"/>
            <a:ext cx="6096000" cy="707886"/>
          </a:xfrm>
          <a:prstGeom prst="rect">
            <a:avLst/>
          </a:prstGeom>
        </p:spPr>
        <p:txBody>
          <a:bodyPr wrap="square">
            <a:spAutoFit/>
          </a:bodyPr>
          <a:lstStyle/>
          <a:p>
            <a:pPr algn="ctr"/>
            <a:r>
              <a:rPr lang="ru-RU" dirty="0">
                <a:solidFill>
                  <a:srgbClr val="003366"/>
                </a:solidFill>
              </a:rPr>
              <a:t>Ветвление «Исключающее ИЛИ</a:t>
            </a:r>
            <a:r>
              <a:rPr lang="ru-RU" dirty="0" smtClean="0">
                <a:solidFill>
                  <a:srgbClr val="003366"/>
                </a:solidFill>
              </a:rPr>
              <a:t>»,</a:t>
            </a:r>
          </a:p>
          <a:p>
            <a:pPr algn="ctr"/>
            <a:r>
              <a:rPr lang="ru-RU" dirty="0" smtClean="0">
                <a:solidFill>
                  <a:srgbClr val="003366"/>
                </a:solidFill>
              </a:rPr>
              <a:t> </a:t>
            </a:r>
            <a:r>
              <a:rPr lang="ru-RU" dirty="0">
                <a:solidFill>
                  <a:srgbClr val="003366"/>
                </a:solidFill>
              </a:rPr>
              <a:t>управляемое данными</a:t>
            </a:r>
          </a:p>
        </p:txBody>
      </p:sp>
      <p:sp>
        <p:nvSpPr>
          <p:cNvPr id="5" name="Прямоугольник 4"/>
          <p:cNvSpPr/>
          <p:nvPr/>
        </p:nvSpPr>
        <p:spPr>
          <a:xfrm>
            <a:off x="2205557" y="3654152"/>
            <a:ext cx="1684885" cy="400110"/>
          </a:xfrm>
          <a:prstGeom prst="rect">
            <a:avLst/>
          </a:prstGeom>
        </p:spPr>
        <p:txBody>
          <a:bodyPr wrap="none">
            <a:spAutoFit/>
          </a:bodyPr>
          <a:lstStyle/>
          <a:p>
            <a:r>
              <a:rPr lang="ru-RU" dirty="0">
                <a:solidFill>
                  <a:srgbClr val="003366"/>
                </a:solidFill>
              </a:rPr>
              <a:t>Рисунок </a:t>
            </a:r>
            <a:r>
              <a:rPr lang="ru-RU" dirty="0" smtClean="0">
                <a:solidFill>
                  <a:srgbClr val="003366"/>
                </a:solidFill>
              </a:rPr>
              <a:t>5-7 </a:t>
            </a:r>
            <a:endParaRPr lang="ru-RU" dirty="0">
              <a:solidFill>
                <a:srgbClr val="003366"/>
              </a:solidFill>
            </a:endParaRPr>
          </a:p>
        </p:txBody>
      </p:sp>
      <p:pic>
        <p:nvPicPr>
          <p:cNvPr id="7170" name="Picture 2" descr="G:\МИРЭА_02-06-19\КБ-1\УММ\01_Специалитет\РиЭЗАС\БАСО-01-15_10.05.03\БАСО-01-15_10.05.03(Л-16_Лаб-12_ПЗ-16_КР_Экз)8сем\Лекции(20)\Лекции_8семестр(20) Готово!!!\5_Тема5.Методология BPMN(4)\media\image48.jpe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1362260" y="881843"/>
            <a:ext cx="3881984" cy="2377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Рисунок 3"/>
          <p:cNvPicPr>
            <a:picLocks noChangeAspect="1"/>
          </p:cNvPicPr>
          <p:nvPr/>
        </p:nvPicPr>
        <p:blipFill>
          <a:blip r:embed="rId5"/>
          <a:stretch>
            <a:fillRect/>
          </a:stretch>
        </p:blipFill>
        <p:spPr>
          <a:xfrm>
            <a:off x="0" y="0"/>
            <a:ext cx="581025" cy="590550"/>
          </a:xfrm>
          <a:prstGeom prst="rect">
            <a:avLst/>
          </a:prstGeom>
        </p:spPr>
      </p:pic>
    </p:spTree>
    <p:extLst>
      <p:ext uri="{BB962C8B-B14F-4D97-AF65-F5344CB8AC3E}">
        <p14:creationId xmlns:p14="http://schemas.microsoft.com/office/powerpoint/2010/main" val="31160901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304800" y="304800"/>
            <a:ext cx="5486400" cy="493713"/>
          </a:xfrm>
        </p:spPr>
        <p:txBody>
          <a:bodyPr/>
          <a:lstStyle/>
          <a:p>
            <a:pPr eaLnBrk="1" hangingPunct="1">
              <a:defRPr/>
            </a:pPr>
            <a:r>
              <a:rPr lang="ru-RU" sz="2400" b="1" dirty="0" smtClean="0">
                <a:solidFill>
                  <a:srgbClr val="003366"/>
                </a:solidFill>
              </a:rPr>
              <a:t>Вопросы лекции</a:t>
            </a:r>
            <a:endParaRPr lang="ru-RU" sz="2400" b="1" dirty="0">
              <a:solidFill>
                <a:srgbClr val="003366"/>
              </a:solidFill>
            </a:endParaRPr>
          </a:p>
        </p:txBody>
      </p:sp>
      <p:sp>
        <p:nvSpPr>
          <p:cNvPr id="4099" name="Rectangle 3"/>
          <p:cNvSpPr>
            <a:spLocks noGrp="1" noChangeArrowheads="1"/>
          </p:cNvSpPr>
          <p:nvPr>
            <p:ph idx="1"/>
          </p:nvPr>
        </p:nvSpPr>
        <p:spPr>
          <a:xfrm>
            <a:off x="95672" y="1133475"/>
            <a:ext cx="6000328" cy="2928938"/>
          </a:xfrm>
        </p:spPr>
        <p:txBody>
          <a:bodyPr/>
          <a:lstStyle/>
          <a:p>
            <a:pPr marL="0" indent="0" eaLnBrk="1" hangingPunct="1">
              <a:buNone/>
              <a:defRPr/>
            </a:pPr>
            <a:r>
              <a:rPr lang="ru-RU" altLang="ru-RU" sz="2133" dirty="0" smtClean="0">
                <a:solidFill>
                  <a:srgbClr val="003366"/>
                </a:solidFill>
              </a:rPr>
              <a:t>1. Введение в </a:t>
            </a:r>
            <a:r>
              <a:rPr lang="ru-RU" altLang="ru-RU" dirty="0" smtClean="0">
                <a:solidFill>
                  <a:srgbClr val="003366"/>
                </a:solidFill>
              </a:rPr>
              <a:t>нотацию </a:t>
            </a:r>
            <a:r>
              <a:rPr lang="en-US" altLang="ru-RU" dirty="0" smtClean="0">
                <a:solidFill>
                  <a:srgbClr val="003366"/>
                </a:solidFill>
              </a:rPr>
              <a:t>BPMN</a:t>
            </a:r>
            <a:endParaRPr lang="ru-RU" altLang="ru-RU" sz="2133" dirty="0" smtClean="0">
              <a:solidFill>
                <a:srgbClr val="003366"/>
              </a:solidFill>
            </a:endParaRPr>
          </a:p>
          <a:p>
            <a:pPr marL="0" indent="0" eaLnBrk="1" hangingPunct="1">
              <a:buNone/>
              <a:defRPr/>
            </a:pPr>
            <a:r>
              <a:rPr lang="ru-RU" altLang="ru-RU" dirty="0">
                <a:solidFill>
                  <a:srgbClr val="003366"/>
                </a:solidFill>
              </a:rPr>
              <a:t>2. Элементы управления.</a:t>
            </a:r>
          </a:p>
          <a:p>
            <a:pPr marL="0" indent="0" eaLnBrk="1" hangingPunct="1">
              <a:buNone/>
              <a:defRPr/>
            </a:pPr>
            <a:r>
              <a:rPr lang="ru-RU" altLang="ru-RU" dirty="0" smtClean="0">
                <a:solidFill>
                  <a:srgbClr val="003366"/>
                </a:solidFill>
              </a:rPr>
              <a:t>3. Соединительные </a:t>
            </a:r>
            <a:r>
              <a:rPr lang="ru-RU" altLang="ru-RU" dirty="0">
                <a:solidFill>
                  <a:srgbClr val="003366"/>
                </a:solidFill>
              </a:rPr>
              <a:t>элементы.</a:t>
            </a:r>
          </a:p>
          <a:p>
            <a:pPr marL="0" indent="0" eaLnBrk="1" hangingPunct="1">
              <a:buNone/>
              <a:defRPr/>
            </a:pPr>
            <a:r>
              <a:rPr lang="ru-RU" altLang="ru-RU" dirty="0" smtClean="0">
                <a:solidFill>
                  <a:srgbClr val="003366"/>
                </a:solidFill>
              </a:rPr>
              <a:t>4. Артефакты</a:t>
            </a:r>
            <a:r>
              <a:rPr lang="ru-RU" altLang="ru-RU" dirty="0">
                <a:solidFill>
                  <a:srgbClr val="003366"/>
                </a:solidFill>
              </a:rPr>
              <a:t>.</a:t>
            </a:r>
          </a:p>
          <a:p>
            <a:pPr marL="0" indent="0" eaLnBrk="1" hangingPunct="1">
              <a:buNone/>
              <a:defRPr/>
            </a:pPr>
            <a:r>
              <a:rPr lang="ru-RU" altLang="ru-RU" dirty="0" smtClean="0">
                <a:solidFill>
                  <a:srgbClr val="003366"/>
                </a:solidFill>
              </a:rPr>
              <a:t>5. Данные</a:t>
            </a:r>
            <a:r>
              <a:rPr lang="ru-RU" altLang="ru-RU" dirty="0">
                <a:solidFill>
                  <a:srgbClr val="003366"/>
                </a:solidFill>
              </a:rPr>
              <a:t>.</a:t>
            </a:r>
          </a:p>
          <a:p>
            <a:pPr marL="0" indent="0" eaLnBrk="1" hangingPunct="1">
              <a:buNone/>
              <a:defRPr/>
            </a:pPr>
            <a:r>
              <a:rPr lang="ru-RU" altLang="ru-RU" dirty="0" smtClean="0">
                <a:solidFill>
                  <a:srgbClr val="003366"/>
                </a:solidFill>
              </a:rPr>
              <a:t>6. Зоны </a:t>
            </a:r>
            <a:r>
              <a:rPr lang="ru-RU" altLang="ru-RU" dirty="0">
                <a:solidFill>
                  <a:srgbClr val="003366"/>
                </a:solidFill>
              </a:rPr>
              <a:t>ответственности</a:t>
            </a:r>
            <a:endParaRPr lang="en-US" altLang="ru-RU" sz="2133" dirty="0" smtClean="0">
              <a:solidFill>
                <a:srgbClr val="003366"/>
              </a:solidFill>
            </a:endParaRPr>
          </a:p>
        </p:txBody>
      </p:sp>
      <p:sp>
        <p:nvSpPr>
          <p:cNvPr id="2" name="Номер слайда 1"/>
          <p:cNvSpPr>
            <a:spLocks noGrp="1"/>
          </p:cNvSpPr>
          <p:nvPr>
            <p:ph type="sldNum" sz="quarter" idx="4294967295"/>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3</a:t>
            </a:fld>
            <a:endParaRPr lang="ru-RU" altLang="ru-RU">
              <a:solidFill>
                <a:srgbClr val="003366"/>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30</a:t>
            </a:fld>
            <a:endParaRPr lang="ru-RU" altLang="ru-RU">
              <a:solidFill>
                <a:srgbClr val="003366"/>
              </a:solidFill>
            </a:endParaRPr>
          </a:p>
        </p:txBody>
      </p:sp>
      <p:sp>
        <p:nvSpPr>
          <p:cNvPr id="3" name="Прямоугольник 2"/>
          <p:cNvSpPr/>
          <p:nvPr/>
        </p:nvSpPr>
        <p:spPr>
          <a:xfrm>
            <a:off x="7480" y="20658"/>
            <a:ext cx="6096000" cy="400110"/>
          </a:xfrm>
          <a:prstGeom prst="rect">
            <a:avLst/>
          </a:prstGeom>
        </p:spPr>
        <p:txBody>
          <a:bodyPr wrap="square">
            <a:spAutoFit/>
          </a:bodyPr>
          <a:lstStyle/>
          <a:p>
            <a:pPr algn="ctr"/>
            <a:r>
              <a:rPr lang="ru-RU" dirty="0">
                <a:solidFill>
                  <a:srgbClr val="003366"/>
                </a:solidFill>
              </a:rPr>
              <a:t>Слияние «Исключающее ИЛИ»</a:t>
            </a:r>
          </a:p>
        </p:txBody>
      </p:sp>
      <p:sp>
        <p:nvSpPr>
          <p:cNvPr id="5" name="Прямоугольник 4"/>
          <p:cNvSpPr/>
          <p:nvPr/>
        </p:nvSpPr>
        <p:spPr>
          <a:xfrm>
            <a:off x="2205557" y="3330116"/>
            <a:ext cx="1684885" cy="400110"/>
          </a:xfrm>
          <a:prstGeom prst="rect">
            <a:avLst/>
          </a:prstGeom>
        </p:spPr>
        <p:txBody>
          <a:bodyPr wrap="none">
            <a:spAutoFit/>
          </a:bodyPr>
          <a:lstStyle/>
          <a:p>
            <a:r>
              <a:rPr lang="ru-RU" dirty="0">
                <a:solidFill>
                  <a:srgbClr val="003366"/>
                </a:solidFill>
              </a:rPr>
              <a:t>Рисунок </a:t>
            </a:r>
            <a:r>
              <a:rPr lang="ru-RU" dirty="0" smtClean="0">
                <a:solidFill>
                  <a:srgbClr val="003366"/>
                </a:solidFill>
              </a:rPr>
              <a:t>5-8 </a:t>
            </a:r>
            <a:endParaRPr lang="ru-RU" dirty="0">
              <a:solidFill>
                <a:srgbClr val="003366"/>
              </a:solidFill>
            </a:endParaRPr>
          </a:p>
        </p:txBody>
      </p:sp>
      <p:pic>
        <p:nvPicPr>
          <p:cNvPr id="8194" name="Picture 2" descr="G:\МИРЭА_02-06-19\КБ-1\УММ\01_Специалитет\РиЭЗАС\БАСО-01-15_10.05.03\БАСО-01-15_10.05.03(Л-16_Лаб-12_ПЗ-16_КР_Экз)8сем\Лекции(20)\Лекции_8семестр(20) Готово!!!\5_Тема5.Методология BPMN(4)\media\image49.jpe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1427820" y="701824"/>
            <a:ext cx="3636404" cy="2567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Рисунок 5"/>
          <p:cNvPicPr>
            <a:picLocks noChangeAspect="1"/>
          </p:cNvPicPr>
          <p:nvPr/>
        </p:nvPicPr>
        <p:blipFill>
          <a:blip r:embed="rId5"/>
          <a:stretch>
            <a:fillRect/>
          </a:stretch>
        </p:blipFill>
        <p:spPr>
          <a:xfrm>
            <a:off x="0" y="0"/>
            <a:ext cx="581025" cy="590550"/>
          </a:xfrm>
          <a:prstGeom prst="rect">
            <a:avLst/>
          </a:prstGeom>
        </p:spPr>
      </p:pic>
      <p:sp>
        <p:nvSpPr>
          <p:cNvPr id="7" name="Прямоугольник 6"/>
          <p:cNvSpPr/>
          <p:nvPr/>
        </p:nvSpPr>
        <p:spPr>
          <a:xfrm>
            <a:off x="0" y="3870176"/>
            <a:ext cx="6103480" cy="707886"/>
          </a:xfrm>
          <a:prstGeom prst="rect">
            <a:avLst/>
          </a:prstGeom>
        </p:spPr>
        <p:txBody>
          <a:bodyPr wrap="square">
            <a:spAutoFit/>
          </a:bodyPr>
          <a:lstStyle/>
          <a:p>
            <a:pPr indent="457200"/>
            <a:r>
              <a:rPr lang="ru-RU" b="0" dirty="0">
                <a:solidFill>
                  <a:srgbClr val="003366"/>
                </a:solidFill>
              </a:rPr>
              <a:t>Если поступят потоки управления из ветвей «А» и «Б», то операция «Д» будет выполнена два раза.</a:t>
            </a:r>
          </a:p>
        </p:txBody>
      </p:sp>
    </p:spTree>
    <p:extLst>
      <p:ext uri="{BB962C8B-B14F-4D97-AF65-F5344CB8AC3E}">
        <p14:creationId xmlns:p14="http://schemas.microsoft.com/office/powerpoint/2010/main" val="27833445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31</a:t>
            </a:fld>
            <a:endParaRPr lang="ru-RU" altLang="ru-RU">
              <a:solidFill>
                <a:srgbClr val="003366"/>
              </a:solidFill>
            </a:endParaRPr>
          </a:p>
        </p:txBody>
      </p:sp>
      <p:sp>
        <p:nvSpPr>
          <p:cNvPr id="3" name="Прямоугольник 2"/>
          <p:cNvSpPr/>
          <p:nvPr/>
        </p:nvSpPr>
        <p:spPr>
          <a:xfrm>
            <a:off x="0" y="0"/>
            <a:ext cx="6096000" cy="707886"/>
          </a:xfrm>
          <a:prstGeom prst="rect">
            <a:avLst/>
          </a:prstGeom>
        </p:spPr>
        <p:txBody>
          <a:bodyPr wrap="square">
            <a:spAutoFit/>
          </a:bodyPr>
          <a:lstStyle/>
          <a:p>
            <a:pPr algn="ctr"/>
            <a:r>
              <a:rPr lang="ru-RU" dirty="0">
                <a:solidFill>
                  <a:srgbClr val="003366"/>
                </a:solidFill>
              </a:rPr>
              <a:t>Парные операторы </a:t>
            </a:r>
            <a:endParaRPr lang="ru-RU" dirty="0" smtClean="0">
              <a:solidFill>
                <a:srgbClr val="003366"/>
              </a:solidFill>
            </a:endParaRPr>
          </a:p>
          <a:p>
            <a:pPr algn="ctr"/>
            <a:r>
              <a:rPr lang="ru-RU" dirty="0" smtClean="0">
                <a:solidFill>
                  <a:srgbClr val="003366"/>
                </a:solidFill>
              </a:rPr>
              <a:t>«</a:t>
            </a:r>
            <a:r>
              <a:rPr lang="ru-RU" dirty="0">
                <a:solidFill>
                  <a:srgbClr val="003366"/>
                </a:solidFill>
              </a:rPr>
              <a:t>Исключающее </a:t>
            </a:r>
            <a:r>
              <a:rPr lang="ru-RU" dirty="0" smtClean="0">
                <a:solidFill>
                  <a:srgbClr val="003366"/>
                </a:solidFill>
              </a:rPr>
              <a:t>ИЛИ»</a:t>
            </a:r>
            <a:endParaRPr lang="ru-RU" dirty="0">
              <a:solidFill>
                <a:srgbClr val="003366"/>
              </a:solidFill>
            </a:endParaRPr>
          </a:p>
        </p:txBody>
      </p:sp>
      <p:sp>
        <p:nvSpPr>
          <p:cNvPr id="5" name="Прямоугольник 4"/>
          <p:cNvSpPr/>
          <p:nvPr/>
        </p:nvSpPr>
        <p:spPr>
          <a:xfrm>
            <a:off x="2205557" y="3142157"/>
            <a:ext cx="1620765" cy="400110"/>
          </a:xfrm>
          <a:prstGeom prst="rect">
            <a:avLst/>
          </a:prstGeom>
        </p:spPr>
        <p:txBody>
          <a:bodyPr wrap="none">
            <a:spAutoFit/>
          </a:bodyPr>
          <a:lstStyle/>
          <a:p>
            <a:r>
              <a:rPr lang="ru-RU" dirty="0">
                <a:solidFill>
                  <a:srgbClr val="003366"/>
                </a:solidFill>
              </a:rPr>
              <a:t>Рисунок </a:t>
            </a:r>
            <a:r>
              <a:rPr lang="ru-RU" dirty="0" smtClean="0">
                <a:solidFill>
                  <a:srgbClr val="003366"/>
                </a:solidFill>
              </a:rPr>
              <a:t>5-9 </a:t>
            </a:r>
            <a:endParaRPr lang="ru-RU" dirty="0">
              <a:solidFill>
                <a:srgbClr val="003366"/>
              </a:solidFill>
            </a:endParaRPr>
          </a:p>
        </p:txBody>
      </p:sp>
      <p:pic>
        <p:nvPicPr>
          <p:cNvPr id="9218" name="Picture 2" descr="G:\МИРЭА_02-06-19\КБ-1\УММ\01_Специалитет\РиЭЗАС\БАСО-01-15_10.05.03\БАСО-01-15_10.05.03(Л-16_Лаб-12_ПЗ-16_КР_Экз)8сем\Лекции(20)\Лекции_8семестр(20) Готово!!!\5_Тема5.Методология BPMN(4)\media\image50.jpe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0" y="948232"/>
            <a:ext cx="5851525"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Рисунок 5"/>
          <p:cNvPicPr>
            <a:picLocks noChangeAspect="1"/>
          </p:cNvPicPr>
          <p:nvPr/>
        </p:nvPicPr>
        <p:blipFill>
          <a:blip r:embed="rId5"/>
          <a:stretch>
            <a:fillRect/>
          </a:stretch>
        </p:blipFill>
        <p:spPr>
          <a:xfrm>
            <a:off x="0" y="0"/>
            <a:ext cx="581025" cy="590550"/>
          </a:xfrm>
          <a:prstGeom prst="rect">
            <a:avLst/>
          </a:prstGeom>
        </p:spPr>
      </p:pic>
    </p:spTree>
    <p:extLst>
      <p:ext uri="{BB962C8B-B14F-4D97-AF65-F5344CB8AC3E}">
        <p14:creationId xmlns:p14="http://schemas.microsoft.com/office/powerpoint/2010/main" val="26898585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32</a:t>
            </a:fld>
            <a:endParaRPr lang="ru-RU" altLang="ru-RU">
              <a:solidFill>
                <a:srgbClr val="003366"/>
              </a:solidFill>
            </a:endParaRPr>
          </a:p>
        </p:txBody>
      </p:sp>
      <p:sp>
        <p:nvSpPr>
          <p:cNvPr id="3" name="Прямоугольник 2"/>
          <p:cNvSpPr/>
          <p:nvPr/>
        </p:nvSpPr>
        <p:spPr>
          <a:xfrm>
            <a:off x="-1" y="554"/>
            <a:ext cx="6096000" cy="707886"/>
          </a:xfrm>
          <a:prstGeom prst="rect">
            <a:avLst/>
          </a:prstGeom>
        </p:spPr>
        <p:txBody>
          <a:bodyPr wrap="square">
            <a:spAutoFit/>
          </a:bodyPr>
          <a:lstStyle/>
          <a:p>
            <a:pPr algn="ctr"/>
            <a:r>
              <a:rPr lang="ru-RU" dirty="0">
                <a:solidFill>
                  <a:srgbClr val="003366"/>
                </a:solidFill>
              </a:rPr>
              <a:t>Оператор ветвления </a:t>
            </a:r>
            <a:endParaRPr lang="ru-RU" dirty="0" smtClean="0">
              <a:solidFill>
                <a:srgbClr val="003366"/>
              </a:solidFill>
            </a:endParaRPr>
          </a:p>
          <a:p>
            <a:pPr algn="ctr"/>
            <a:r>
              <a:rPr lang="ru-RU" dirty="0" smtClean="0">
                <a:solidFill>
                  <a:srgbClr val="003366"/>
                </a:solidFill>
              </a:rPr>
              <a:t>«Комплексное условие»</a:t>
            </a:r>
            <a:endParaRPr lang="ru-RU" dirty="0">
              <a:solidFill>
                <a:srgbClr val="003366"/>
              </a:solidFill>
            </a:endParaRPr>
          </a:p>
        </p:txBody>
      </p:sp>
      <p:sp>
        <p:nvSpPr>
          <p:cNvPr id="5" name="Прямоугольник 4"/>
          <p:cNvSpPr/>
          <p:nvPr/>
        </p:nvSpPr>
        <p:spPr>
          <a:xfrm>
            <a:off x="2205557" y="3142157"/>
            <a:ext cx="1749005" cy="400110"/>
          </a:xfrm>
          <a:prstGeom prst="rect">
            <a:avLst/>
          </a:prstGeom>
        </p:spPr>
        <p:txBody>
          <a:bodyPr wrap="none">
            <a:spAutoFit/>
          </a:bodyPr>
          <a:lstStyle/>
          <a:p>
            <a:r>
              <a:rPr lang="ru-RU" dirty="0">
                <a:solidFill>
                  <a:srgbClr val="003366"/>
                </a:solidFill>
              </a:rPr>
              <a:t>Рисунок </a:t>
            </a:r>
            <a:r>
              <a:rPr lang="ru-RU" dirty="0" smtClean="0">
                <a:solidFill>
                  <a:srgbClr val="003366"/>
                </a:solidFill>
              </a:rPr>
              <a:t>5-10 </a:t>
            </a:r>
            <a:endParaRPr lang="ru-RU" dirty="0">
              <a:solidFill>
                <a:srgbClr val="003366"/>
              </a:solidFill>
            </a:endParaRPr>
          </a:p>
        </p:txBody>
      </p:sp>
      <p:pic>
        <p:nvPicPr>
          <p:cNvPr id="10242" name="Picture 2" descr="G:\МИРЭА_02-06-19\КБ-1\УММ\01_Специалитет\РиЭЗАС\БАСО-01-15_10.05.03\БАСО-01-15_10.05.03(Л-16_Лаб-12_ПЗ-16_КР_Экз)8сем\Лекции(20)\Лекции_8семестр(20) Готово!!!\5_Тема5.Методология BPMN(4)\media\image51.jpe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286492" y="917848"/>
            <a:ext cx="5523015" cy="2124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Рисунок 3"/>
          <p:cNvPicPr>
            <a:picLocks noChangeAspect="1"/>
          </p:cNvPicPr>
          <p:nvPr/>
        </p:nvPicPr>
        <p:blipFill>
          <a:blip r:embed="rId5"/>
          <a:stretch>
            <a:fillRect/>
          </a:stretch>
        </p:blipFill>
        <p:spPr>
          <a:xfrm>
            <a:off x="742" y="0"/>
            <a:ext cx="571500" cy="571500"/>
          </a:xfrm>
          <a:prstGeom prst="rect">
            <a:avLst/>
          </a:prstGeom>
        </p:spPr>
      </p:pic>
    </p:spTree>
    <p:extLst>
      <p:ext uri="{BB962C8B-B14F-4D97-AF65-F5344CB8AC3E}">
        <p14:creationId xmlns:p14="http://schemas.microsoft.com/office/powerpoint/2010/main" val="11416953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33</a:t>
            </a:fld>
            <a:endParaRPr lang="ru-RU" altLang="ru-RU">
              <a:solidFill>
                <a:srgbClr val="003366"/>
              </a:solidFill>
            </a:endParaRPr>
          </a:p>
        </p:txBody>
      </p:sp>
      <p:sp>
        <p:nvSpPr>
          <p:cNvPr id="5" name="Прямоугольник 4"/>
          <p:cNvSpPr/>
          <p:nvPr/>
        </p:nvSpPr>
        <p:spPr>
          <a:xfrm>
            <a:off x="2205556" y="3395121"/>
            <a:ext cx="1749005" cy="400110"/>
          </a:xfrm>
          <a:prstGeom prst="rect">
            <a:avLst/>
          </a:prstGeom>
        </p:spPr>
        <p:txBody>
          <a:bodyPr wrap="none">
            <a:spAutoFit/>
          </a:bodyPr>
          <a:lstStyle/>
          <a:p>
            <a:r>
              <a:rPr lang="ru-RU" dirty="0">
                <a:solidFill>
                  <a:srgbClr val="003366"/>
                </a:solidFill>
              </a:rPr>
              <a:t>Рисунок </a:t>
            </a:r>
            <a:r>
              <a:rPr lang="ru-RU" dirty="0" smtClean="0">
                <a:solidFill>
                  <a:srgbClr val="003366"/>
                </a:solidFill>
              </a:rPr>
              <a:t>5-11 </a:t>
            </a:r>
            <a:endParaRPr lang="ru-RU" dirty="0">
              <a:solidFill>
                <a:srgbClr val="003366"/>
              </a:solidFill>
            </a:endParaRPr>
          </a:p>
        </p:txBody>
      </p:sp>
      <p:pic>
        <p:nvPicPr>
          <p:cNvPr id="11266" name="Picture 2" descr="G:\МИРЭА_02-06-19\КБ-1\УММ\01_Специалитет\РиЭЗАС\БАСО-01-15_10.05.03\БАСО-01-15_10.05.03(Л-16_Лаб-12_ПЗ-16_КР_Экз)8сем\Лекции(20)\Лекции_8семестр(20) Готово!!!\5_Тема5.Методология BPMN(4)\media\image52.jpe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167311" y="977805"/>
            <a:ext cx="5825496" cy="2039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Прямоугольник 5"/>
          <p:cNvSpPr/>
          <p:nvPr/>
        </p:nvSpPr>
        <p:spPr>
          <a:xfrm>
            <a:off x="-12340" y="554"/>
            <a:ext cx="6096000" cy="707886"/>
          </a:xfrm>
          <a:prstGeom prst="rect">
            <a:avLst/>
          </a:prstGeom>
        </p:spPr>
        <p:txBody>
          <a:bodyPr wrap="square">
            <a:spAutoFit/>
          </a:bodyPr>
          <a:lstStyle/>
          <a:p>
            <a:pPr algn="ctr"/>
            <a:r>
              <a:rPr lang="ru-RU" dirty="0">
                <a:solidFill>
                  <a:srgbClr val="003366"/>
                </a:solidFill>
              </a:rPr>
              <a:t>Оператор </a:t>
            </a:r>
            <a:r>
              <a:rPr lang="ru-RU" dirty="0" smtClean="0">
                <a:solidFill>
                  <a:srgbClr val="003366"/>
                </a:solidFill>
              </a:rPr>
              <a:t>слияния </a:t>
            </a:r>
          </a:p>
          <a:p>
            <a:pPr algn="ctr"/>
            <a:r>
              <a:rPr lang="ru-RU" dirty="0" smtClean="0">
                <a:solidFill>
                  <a:srgbClr val="003366"/>
                </a:solidFill>
              </a:rPr>
              <a:t>«Комплексное условие»</a:t>
            </a:r>
            <a:endParaRPr lang="ru-RU" dirty="0">
              <a:solidFill>
                <a:srgbClr val="003366"/>
              </a:solidFill>
            </a:endParaRPr>
          </a:p>
        </p:txBody>
      </p:sp>
      <p:pic>
        <p:nvPicPr>
          <p:cNvPr id="7" name="Рисунок 6"/>
          <p:cNvPicPr>
            <a:picLocks noChangeAspect="1"/>
          </p:cNvPicPr>
          <p:nvPr/>
        </p:nvPicPr>
        <p:blipFill>
          <a:blip r:embed="rId5"/>
          <a:stretch>
            <a:fillRect/>
          </a:stretch>
        </p:blipFill>
        <p:spPr>
          <a:xfrm>
            <a:off x="-11597" y="0"/>
            <a:ext cx="571500" cy="571500"/>
          </a:xfrm>
          <a:prstGeom prst="rect">
            <a:avLst/>
          </a:prstGeom>
        </p:spPr>
      </p:pic>
    </p:spTree>
    <p:extLst>
      <p:ext uri="{BB962C8B-B14F-4D97-AF65-F5344CB8AC3E}">
        <p14:creationId xmlns:p14="http://schemas.microsoft.com/office/powerpoint/2010/main" val="34487391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34</a:t>
            </a:fld>
            <a:endParaRPr lang="ru-RU" altLang="ru-RU">
              <a:solidFill>
                <a:srgbClr val="003366"/>
              </a:solidFill>
            </a:endParaRPr>
          </a:p>
        </p:txBody>
      </p:sp>
      <p:sp>
        <p:nvSpPr>
          <p:cNvPr id="3" name="Прямоугольник 2"/>
          <p:cNvSpPr/>
          <p:nvPr/>
        </p:nvSpPr>
        <p:spPr>
          <a:xfrm>
            <a:off x="0" y="-21561"/>
            <a:ext cx="6096000" cy="707886"/>
          </a:xfrm>
          <a:prstGeom prst="rect">
            <a:avLst/>
          </a:prstGeom>
        </p:spPr>
        <p:txBody>
          <a:bodyPr wrap="square">
            <a:spAutoFit/>
          </a:bodyPr>
          <a:lstStyle/>
          <a:p>
            <a:pPr algn="ctr"/>
            <a:r>
              <a:rPr lang="ru-RU" dirty="0">
                <a:solidFill>
                  <a:srgbClr val="003366"/>
                </a:solidFill>
              </a:rPr>
              <a:t>Событийный оператор </a:t>
            </a:r>
            <a:endParaRPr lang="ru-RU" dirty="0" smtClean="0">
              <a:solidFill>
                <a:srgbClr val="003366"/>
              </a:solidFill>
            </a:endParaRPr>
          </a:p>
          <a:p>
            <a:pPr algn="ctr"/>
            <a:r>
              <a:rPr lang="ru-RU" dirty="0" smtClean="0">
                <a:solidFill>
                  <a:srgbClr val="003366"/>
                </a:solidFill>
              </a:rPr>
              <a:t>«Исключающее </a:t>
            </a:r>
            <a:r>
              <a:rPr lang="ru-RU" dirty="0">
                <a:solidFill>
                  <a:srgbClr val="003366"/>
                </a:solidFill>
              </a:rPr>
              <a:t>ИЛИ» </a:t>
            </a:r>
          </a:p>
        </p:txBody>
      </p:sp>
      <p:sp>
        <p:nvSpPr>
          <p:cNvPr id="5" name="Прямоугольник 4"/>
          <p:cNvSpPr/>
          <p:nvPr/>
        </p:nvSpPr>
        <p:spPr>
          <a:xfrm>
            <a:off x="2205555" y="3441976"/>
            <a:ext cx="1749005" cy="400110"/>
          </a:xfrm>
          <a:prstGeom prst="rect">
            <a:avLst/>
          </a:prstGeom>
        </p:spPr>
        <p:txBody>
          <a:bodyPr wrap="none">
            <a:spAutoFit/>
          </a:bodyPr>
          <a:lstStyle/>
          <a:p>
            <a:r>
              <a:rPr lang="ru-RU" dirty="0">
                <a:solidFill>
                  <a:srgbClr val="003366"/>
                </a:solidFill>
              </a:rPr>
              <a:t>Рисунок </a:t>
            </a:r>
            <a:r>
              <a:rPr lang="ru-RU" dirty="0" smtClean="0">
                <a:solidFill>
                  <a:srgbClr val="003366"/>
                </a:solidFill>
              </a:rPr>
              <a:t>5-12 </a:t>
            </a:r>
            <a:endParaRPr lang="ru-RU" dirty="0">
              <a:solidFill>
                <a:srgbClr val="003366"/>
              </a:solidFill>
            </a:endParaRPr>
          </a:p>
        </p:txBody>
      </p:sp>
      <p:pic>
        <p:nvPicPr>
          <p:cNvPr id="12290" name="Picture 2" descr="G:\МИРЭА_02-06-19\КБ-1\УММ\01_Специалитет\РиЭЗАС\БАСО-01-15_10.05.03\БАСО-01-15_10.05.03(Л-16_Лаб-12_ПЗ-16_КР_Экз)8сем\Лекции(20)\Лекции_8семестр(20) Готово!!!\5_Тема5.Методология BPMN(4)\media\image53.jpe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139787" y="1061864"/>
            <a:ext cx="5880539" cy="2216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Рисунок 5"/>
          <p:cNvPicPr>
            <a:picLocks noChangeAspect="1"/>
          </p:cNvPicPr>
          <p:nvPr/>
        </p:nvPicPr>
        <p:blipFill>
          <a:blip r:embed="rId5"/>
          <a:stretch>
            <a:fillRect/>
          </a:stretch>
        </p:blipFill>
        <p:spPr>
          <a:xfrm>
            <a:off x="0" y="-21561"/>
            <a:ext cx="552450" cy="561975"/>
          </a:xfrm>
          <a:prstGeom prst="rect">
            <a:avLst/>
          </a:prstGeom>
        </p:spPr>
      </p:pic>
    </p:spTree>
    <p:extLst>
      <p:ext uri="{BB962C8B-B14F-4D97-AF65-F5344CB8AC3E}">
        <p14:creationId xmlns:p14="http://schemas.microsoft.com/office/powerpoint/2010/main" val="13914576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35</a:t>
            </a:fld>
            <a:endParaRPr lang="ru-RU" altLang="ru-RU">
              <a:solidFill>
                <a:srgbClr val="003366"/>
              </a:solidFill>
            </a:endParaRPr>
          </a:p>
        </p:txBody>
      </p:sp>
      <p:sp>
        <p:nvSpPr>
          <p:cNvPr id="3" name="Прямоугольник 2"/>
          <p:cNvSpPr/>
          <p:nvPr/>
        </p:nvSpPr>
        <p:spPr>
          <a:xfrm>
            <a:off x="32059" y="-2786"/>
            <a:ext cx="6096000" cy="1015663"/>
          </a:xfrm>
          <a:prstGeom prst="rect">
            <a:avLst/>
          </a:prstGeom>
        </p:spPr>
        <p:txBody>
          <a:bodyPr wrap="square">
            <a:spAutoFit/>
          </a:bodyPr>
          <a:lstStyle/>
          <a:p>
            <a:pPr algn="ctr"/>
            <a:r>
              <a:rPr lang="ru-RU" dirty="0">
                <a:solidFill>
                  <a:srgbClr val="003366"/>
                </a:solidFill>
              </a:rPr>
              <a:t>Событийный оператор </a:t>
            </a:r>
            <a:endParaRPr lang="ru-RU" dirty="0" smtClean="0">
              <a:solidFill>
                <a:srgbClr val="003366"/>
              </a:solidFill>
            </a:endParaRPr>
          </a:p>
          <a:p>
            <a:pPr algn="ctr"/>
            <a:r>
              <a:rPr lang="ru-RU" dirty="0" smtClean="0">
                <a:solidFill>
                  <a:srgbClr val="003366"/>
                </a:solidFill>
              </a:rPr>
              <a:t>«Исключающее </a:t>
            </a:r>
            <a:r>
              <a:rPr lang="ru-RU" dirty="0">
                <a:solidFill>
                  <a:srgbClr val="003366"/>
                </a:solidFill>
              </a:rPr>
              <a:t>ИЛИ», </a:t>
            </a:r>
            <a:endParaRPr lang="ru-RU" dirty="0" smtClean="0">
              <a:solidFill>
                <a:srgbClr val="003366"/>
              </a:solidFill>
            </a:endParaRPr>
          </a:p>
          <a:p>
            <a:pPr algn="ctr"/>
            <a:r>
              <a:rPr lang="ru-RU" dirty="0" smtClean="0">
                <a:solidFill>
                  <a:srgbClr val="003366"/>
                </a:solidFill>
              </a:rPr>
              <a:t>(</a:t>
            </a:r>
            <a:r>
              <a:rPr lang="ru-RU" dirty="0">
                <a:solidFill>
                  <a:srgbClr val="003366"/>
                </a:solidFill>
              </a:rPr>
              <a:t>создает новый экземпляр процесса)</a:t>
            </a:r>
          </a:p>
        </p:txBody>
      </p:sp>
      <p:sp>
        <p:nvSpPr>
          <p:cNvPr id="5" name="Прямоугольник 4"/>
          <p:cNvSpPr/>
          <p:nvPr/>
        </p:nvSpPr>
        <p:spPr>
          <a:xfrm>
            <a:off x="2205556" y="3658597"/>
            <a:ext cx="1749005" cy="400110"/>
          </a:xfrm>
          <a:prstGeom prst="rect">
            <a:avLst/>
          </a:prstGeom>
        </p:spPr>
        <p:txBody>
          <a:bodyPr wrap="none">
            <a:spAutoFit/>
          </a:bodyPr>
          <a:lstStyle/>
          <a:p>
            <a:r>
              <a:rPr lang="ru-RU" dirty="0">
                <a:solidFill>
                  <a:srgbClr val="003366"/>
                </a:solidFill>
              </a:rPr>
              <a:t>Рисунок </a:t>
            </a:r>
            <a:r>
              <a:rPr lang="ru-RU" dirty="0" smtClean="0">
                <a:solidFill>
                  <a:srgbClr val="003366"/>
                </a:solidFill>
              </a:rPr>
              <a:t>5-13 </a:t>
            </a:r>
            <a:endParaRPr lang="ru-RU" dirty="0">
              <a:solidFill>
                <a:srgbClr val="003366"/>
              </a:solidFill>
            </a:endParaRPr>
          </a:p>
        </p:txBody>
      </p:sp>
      <p:pic>
        <p:nvPicPr>
          <p:cNvPr id="13315" name="Picture 3" descr="G:\МИРЭА_02-06-19\КБ-1\УММ\01_Специалитет\РиЭЗАС\БАСО-01-15_10.05.03\БАСО-01-15_10.05.03(Л-16_Лаб-12_ПЗ-16_КР_Экз)8сем\Лекции(20)\Лекции_8семестр(20) Готово!!!\5_Тема5.Методология BPMN(4)\media\image54.jpe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1708458" y="1493912"/>
            <a:ext cx="27432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Рисунок 5"/>
          <p:cNvPicPr>
            <a:picLocks noChangeAspect="1"/>
          </p:cNvPicPr>
          <p:nvPr/>
        </p:nvPicPr>
        <p:blipFill>
          <a:blip r:embed="rId5"/>
          <a:stretch>
            <a:fillRect/>
          </a:stretch>
        </p:blipFill>
        <p:spPr>
          <a:xfrm>
            <a:off x="0" y="-4167"/>
            <a:ext cx="552450" cy="561975"/>
          </a:xfrm>
          <a:prstGeom prst="rect">
            <a:avLst/>
          </a:prstGeom>
        </p:spPr>
      </p:pic>
    </p:spTree>
    <p:extLst>
      <p:ext uri="{BB962C8B-B14F-4D97-AF65-F5344CB8AC3E}">
        <p14:creationId xmlns:p14="http://schemas.microsoft.com/office/powerpoint/2010/main" val="39614336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36</a:t>
            </a:fld>
            <a:endParaRPr lang="ru-RU" altLang="ru-RU">
              <a:solidFill>
                <a:srgbClr val="003366"/>
              </a:solidFill>
            </a:endParaRPr>
          </a:p>
        </p:txBody>
      </p:sp>
      <p:sp>
        <p:nvSpPr>
          <p:cNvPr id="3" name="Прямоугольник 2"/>
          <p:cNvSpPr/>
          <p:nvPr/>
        </p:nvSpPr>
        <p:spPr>
          <a:xfrm>
            <a:off x="14708" y="13075"/>
            <a:ext cx="6096000" cy="707886"/>
          </a:xfrm>
          <a:prstGeom prst="rect">
            <a:avLst/>
          </a:prstGeom>
        </p:spPr>
        <p:txBody>
          <a:bodyPr wrap="square">
            <a:spAutoFit/>
          </a:bodyPr>
          <a:lstStyle/>
          <a:p>
            <a:pPr algn="ctr"/>
            <a:r>
              <a:rPr lang="ru-RU" dirty="0">
                <a:solidFill>
                  <a:srgbClr val="003366"/>
                </a:solidFill>
              </a:rPr>
              <a:t>Событийный оператор «И» </a:t>
            </a:r>
            <a:endParaRPr lang="ru-RU" dirty="0" smtClean="0">
              <a:solidFill>
                <a:srgbClr val="003366"/>
              </a:solidFill>
            </a:endParaRPr>
          </a:p>
          <a:p>
            <a:pPr algn="ctr"/>
            <a:r>
              <a:rPr lang="ru-RU" dirty="0" smtClean="0">
                <a:solidFill>
                  <a:srgbClr val="003366"/>
                </a:solidFill>
              </a:rPr>
              <a:t>(</a:t>
            </a:r>
            <a:r>
              <a:rPr lang="ru-RU" dirty="0">
                <a:solidFill>
                  <a:srgbClr val="003366"/>
                </a:solidFill>
              </a:rPr>
              <a:t>создает экземпляр процесса)</a:t>
            </a:r>
          </a:p>
        </p:txBody>
      </p:sp>
      <p:sp>
        <p:nvSpPr>
          <p:cNvPr id="5" name="Прямоугольник 4"/>
          <p:cNvSpPr/>
          <p:nvPr/>
        </p:nvSpPr>
        <p:spPr>
          <a:xfrm>
            <a:off x="2173497" y="3765490"/>
            <a:ext cx="1749005" cy="400110"/>
          </a:xfrm>
          <a:prstGeom prst="rect">
            <a:avLst/>
          </a:prstGeom>
        </p:spPr>
        <p:txBody>
          <a:bodyPr wrap="none">
            <a:spAutoFit/>
          </a:bodyPr>
          <a:lstStyle/>
          <a:p>
            <a:r>
              <a:rPr lang="ru-RU" dirty="0">
                <a:solidFill>
                  <a:srgbClr val="003366"/>
                </a:solidFill>
              </a:rPr>
              <a:t>Рисунок </a:t>
            </a:r>
            <a:r>
              <a:rPr lang="ru-RU" dirty="0" smtClean="0">
                <a:solidFill>
                  <a:srgbClr val="003366"/>
                </a:solidFill>
              </a:rPr>
              <a:t>5-14 </a:t>
            </a:r>
            <a:endParaRPr lang="ru-RU" dirty="0">
              <a:solidFill>
                <a:srgbClr val="003366"/>
              </a:solidFill>
            </a:endParaRPr>
          </a:p>
        </p:txBody>
      </p:sp>
      <p:pic>
        <p:nvPicPr>
          <p:cNvPr id="14338" name="Picture 2" descr="G:\МИРЭА_02-06-19\КБ-1\УММ\01_Специалитет\РиЭЗАС\БАСО-01-15_10.05.03\БАСО-01-15_10.05.03(Л-16_Лаб-12_ПЗ-16_КР_Экз)8сем\Лекции(20)\Лекции_8семестр(20) Готово!!!\5_Тема5.Методология BPMN(4)\media\image55.pn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1202180" y="1364542"/>
            <a:ext cx="347345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Рисунок 3"/>
          <p:cNvPicPr>
            <a:picLocks noChangeAspect="1"/>
          </p:cNvPicPr>
          <p:nvPr/>
        </p:nvPicPr>
        <p:blipFill>
          <a:blip r:embed="rId5"/>
          <a:stretch>
            <a:fillRect/>
          </a:stretch>
        </p:blipFill>
        <p:spPr>
          <a:xfrm>
            <a:off x="14708" y="0"/>
            <a:ext cx="561975" cy="581025"/>
          </a:xfrm>
          <a:prstGeom prst="rect">
            <a:avLst/>
          </a:prstGeom>
        </p:spPr>
      </p:pic>
    </p:spTree>
    <p:extLst>
      <p:ext uri="{BB962C8B-B14F-4D97-AF65-F5344CB8AC3E}">
        <p14:creationId xmlns:p14="http://schemas.microsoft.com/office/powerpoint/2010/main" val="35148051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37</a:t>
            </a:fld>
            <a:endParaRPr lang="ru-RU" altLang="ru-RU">
              <a:solidFill>
                <a:srgbClr val="003366"/>
              </a:solidFill>
            </a:endParaRPr>
          </a:p>
        </p:txBody>
      </p:sp>
      <p:sp>
        <p:nvSpPr>
          <p:cNvPr id="4" name="Прямоугольник 3"/>
          <p:cNvSpPr/>
          <p:nvPr/>
        </p:nvSpPr>
        <p:spPr>
          <a:xfrm>
            <a:off x="11369" y="1745940"/>
            <a:ext cx="6096000" cy="461665"/>
          </a:xfrm>
          <a:prstGeom prst="rect">
            <a:avLst/>
          </a:prstGeom>
        </p:spPr>
        <p:txBody>
          <a:bodyPr wrap="square">
            <a:spAutoFit/>
          </a:bodyPr>
          <a:lstStyle/>
          <a:p>
            <a:pPr indent="457200" algn="ctr">
              <a:spcBef>
                <a:spcPts val="0"/>
              </a:spcBef>
            </a:pPr>
            <a:r>
              <a:rPr lang="ru-RU" sz="2400" dirty="0" smtClean="0">
                <a:solidFill>
                  <a:srgbClr val="003366"/>
                </a:solidFill>
                <a:cs typeface="Times New Roman" panose="02020603050405020304" pitchFamily="18" charset="0"/>
              </a:rPr>
              <a:t>События</a:t>
            </a:r>
            <a:endParaRPr lang="ru-RU" sz="2400" b="0" dirty="0">
              <a:solidFill>
                <a:srgbClr val="003366"/>
              </a:solidFill>
              <a:cs typeface="Times New Roman" panose="02020603050405020304" pitchFamily="18" charset="0"/>
            </a:endParaRPr>
          </a:p>
        </p:txBody>
      </p:sp>
    </p:spTree>
    <p:extLst>
      <p:ext uri="{BB962C8B-B14F-4D97-AF65-F5344CB8AC3E}">
        <p14:creationId xmlns:p14="http://schemas.microsoft.com/office/powerpoint/2010/main" val="31264357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38</a:t>
            </a:fld>
            <a:endParaRPr lang="ru-RU" altLang="ru-RU">
              <a:solidFill>
                <a:srgbClr val="003366"/>
              </a:solidFill>
            </a:endParaRPr>
          </a:p>
        </p:txBody>
      </p:sp>
      <p:sp>
        <p:nvSpPr>
          <p:cNvPr id="4" name="Прямоугольник 3"/>
          <p:cNvSpPr/>
          <p:nvPr/>
        </p:nvSpPr>
        <p:spPr>
          <a:xfrm>
            <a:off x="-19945" y="1169876"/>
            <a:ext cx="6096000" cy="1458861"/>
          </a:xfrm>
          <a:prstGeom prst="rect">
            <a:avLst/>
          </a:prstGeom>
        </p:spPr>
        <p:txBody>
          <a:bodyPr wrap="square">
            <a:spAutoFit/>
          </a:bodyPr>
          <a:lstStyle/>
          <a:p>
            <a:pPr indent="457200">
              <a:spcBef>
                <a:spcPts val="0"/>
              </a:spcBef>
            </a:pPr>
            <a:r>
              <a:rPr lang="ru-RU" sz="2400" dirty="0" smtClean="0">
                <a:solidFill>
                  <a:srgbClr val="003366"/>
                </a:solidFill>
                <a:cs typeface="Times New Roman" panose="02020603050405020304" pitchFamily="18" charset="0"/>
              </a:rPr>
              <a:t>Событие: </a:t>
            </a:r>
            <a:endParaRPr lang="ru-RU" sz="2400" dirty="0">
              <a:solidFill>
                <a:srgbClr val="003366"/>
              </a:solidFill>
              <a:cs typeface="Times New Roman" panose="02020603050405020304" pitchFamily="18" charset="0"/>
            </a:endParaRPr>
          </a:p>
          <a:p>
            <a:pPr indent="457200" algn="just" eaLnBrk="1" hangingPunct="1">
              <a:lnSpc>
                <a:spcPct val="90000"/>
              </a:lnSpc>
              <a:spcBef>
                <a:spcPts val="0"/>
              </a:spcBef>
              <a:buClr>
                <a:schemeClr val="tx1"/>
              </a:buClr>
              <a:buSzPct val="100000"/>
              <a:buFont typeface="Wingdings" panose="05000000000000000000" pitchFamily="2" charset="2"/>
              <a:buChar char="n"/>
              <a:defRPr/>
            </a:pPr>
            <a:r>
              <a:rPr lang="ru-RU" sz="2400" b="0" dirty="0" smtClean="0">
                <a:solidFill>
                  <a:srgbClr val="003366"/>
                </a:solidFill>
                <a:cs typeface="Times New Roman" panose="02020603050405020304" pitchFamily="18" charset="0"/>
              </a:rPr>
              <a:t>указывает моменты </a:t>
            </a:r>
            <a:r>
              <a:rPr lang="ru-RU" sz="2400" b="0" dirty="0">
                <a:solidFill>
                  <a:srgbClr val="003366"/>
                </a:solidFill>
                <a:cs typeface="Times New Roman" panose="02020603050405020304" pitchFamily="18" charset="0"/>
              </a:rPr>
              <a:t>времени, </a:t>
            </a:r>
            <a:r>
              <a:rPr lang="ru-RU" sz="2400" b="0" dirty="0" smtClean="0">
                <a:solidFill>
                  <a:srgbClr val="003366"/>
                </a:solidFill>
                <a:cs typeface="Times New Roman" panose="02020603050405020304" pitchFamily="18" charset="0"/>
              </a:rPr>
              <a:t>в которые </a:t>
            </a:r>
            <a:r>
              <a:rPr lang="ru-RU" sz="2400" b="0" dirty="0">
                <a:solidFill>
                  <a:srgbClr val="003366"/>
                </a:solidFill>
                <a:cs typeface="Times New Roman" panose="02020603050405020304" pitchFamily="18" charset="0"/>
              </a:rPr>
              <a:t>выполняется работа; </a:t>
            </a:r>
          </a:p>
          <a:p>
            <a:pPr indent="457200" algn="just" eaLnBrk="1" hangingPunct="1">
              <a:lnSpc>
                <a:spcPct val="90000"/>
              </a:lnSpc>
              <a:spcBef>
                <a:spcPts val="0"/>
              </a:spcBef>
              <a:buClr>
                <a:schemeClr val="tx1"/>
              </a:buClr>
              <a:buSzPct val="100000"/>
              <a:buFont typeface="Wingdings" panose="05000000000000000000" pitchFamily="2" charset="2"/>
              <a:buChar char="n"/>
              <a:defRPr/>
            </a:pPr>
            <a:r>
              <a:rPr lang="ru-RU" sz="2400" b="0" dirty="0" smtClean="0">
                <a:solidFill>
                  <a:srgbClr val="003366"/>
                </a:solidFill>
                <a:cs typeface="Times New Roman" panose="02020603050405020304" pitchFamily="18" charset="0"/>
              </a:rPr>
              <a:t>ограничивает длительность </a:t>
            </a:r>
            <a:r>
              <a:rPr lang="ru-RU" sz="2400" b="0" dirty="0">
                <a:solidFill>
                  <a:srgbClr val="003366"/>
                </a:solidFill>
                <a:cs typeface="Times New Roman" panose="02020603050405020304" pitchFamily="18" charset="0"/>
              </a:rPr>
              <a:t>операций. </a:t>
            </a:r>
          </a:p>
        </p:txBody>
      </p:sp>
    </p:spTree>
    <p:extLst>
      <p:ext uri="{BB962C8B-B14F-4D97-AF65-F5344CB8AC3E}">
        <p14:creationId xmlns:p14="http://schemas.microsoft.com/office/powerpoint/2010/main" val="29914725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39</a:t>
            </a:fld>
            <a:endParaRPr lang="ru-RU" altLang="ru-RU">
              <a:solidFill>
                <a:srgbClr val="003366"/>
              </a:solidFill>
            </a:endParaRPr>
          </a:p>
        </p:txBody>
      </p:sp>
      <p:sp>
        <p:nvSpPr>
          <p:cNvPr id="3" name="Прямоугольник 2"/>
          <p:cNvSpPr/>
          <p:nvPr/>
        </p:nvSpPr>
        <p:spPr>
          <a:xfrm>
            <a:off x="0" y="773832"/>
            <a:ext cx="6096000" cy="1791260"/>
          </a:xfrm>
          <a:prstGeom prst="rect">
            <a:avLst/>
          </a:prstGeom>
        </p:spPr>
        <p:txBody>
          <a:bodyPr wrap="square">
            <a:spAutoFit/>
          </a:bodyPr>
          <a:lstStyle/>
          <a:p>
            <a:r>
              <a:rPr lang="ru-RU" sz="2400" dirty="0" smtClean="0">
                <a:solidFill>
                  <a:srgbClr val="003366"/>
                </a:solidFill>
              </a:rPr>
              <a:t>Различают события:</a:t>
            </a:r>
            <a:endParaRPr lang="ru-RU" sz="2400" dirty="0">
              <a:solidFill>
                <a:srgbClr val="003366"/>
              </a:solidFill>
            </a:endParaRPr>
          </a:p>
          <a:p>
            <a:pPr marL="0" lvl="1" indent="457200" algn="just" eaLnBrk="1" hangingPunct="1">
              <a:lnSpc>
                <a:spcPct val="90000"/>
              </a:lnSpc>
              <a:spcBef>
                <a:spcPts val="0"/>
              </a:spcBef>
              <a:buClr>
                <a:schemeClr val="tx1"/>
              </a:buClr>
              <a:buSzPct val="100000"/>
              <a:buFont typeface="Wingdings" panose="05000000000000000000" pitchFamily="2" charset="2"/>
              <a:buChar char="n"/>
              <a:defRPr/>
            </a:pPr>
            <a:r>
              <a:rPr lang="ru-RU" sz="2400" b="0" dirty="0" smtClean="0">
                <a:solidFill>
                  <a:srgbClr val="003366"/>
                </a:solidFill>
                <a:cs typeface="Times New Roman" panose="02020603050405020304" pitchFamily="18" charset="0"/>
              </a:rPr>
              <a:t>Внешнее.</a:t>
            </a:r>
            <a:endParaRPr lang="ru-RU" sz="2400" b="0" dirty="0">
              <a:solidFill>
                <a:srgbClr val="003366"/>
              </a:solidFill>
              <a:cs typeface="Times New Roman" panose="02020603050405020304" pitchFamily="18" charset="0"/>
            </a:endParaRPr>
          </a:p>
          <a:p>
            <a:pPr indent="457200" algn="just" eaLnBrk="1" hangingPunct="1">
              <a:lnSpc>
                <a:spcPct val="90000"/>
              </a:lnSpc>
              <a:spcBef>
                <a:spcPts val="0"/>
              </a:spcBef>
              <a:buClr>
                <a:schemeClr val="tx1"/>
              </a:buClr>
              <a:buSzPct val="100000"/>
              <a:buFont typeface="Wingdings" panose="05000000000000000000" pitchFamily="2" charset="2"/>
              <a:buChar char="n"/>
              <a:defRPr/>
            </a:pPr>
            <a:r>
              <a:rPr lang="ru-RU" sz="2400" b="0" dirty="0" smtClean="0">
                <a:solidFill>
                  <a:srgbClr val="003366"/>
                </a:solidFill>
                <a:cs typeface="Times New Roman" panose="02020603050405020304" pitchFamily="18" charset="0"/>
              </a:rPr>
              <a:t>Временное.</a:t>
            </a:r>
            <a:endParaRPr lang="ru-RU" sz="2400" b="0" dirty="0">
              <a:solidFill>
                <a:srgbClr val="003366"/>
              </a:solidFill>
              <a:cs typeface="Times New Roman" panose="02020603050405020304" pitchFamily="18" charset="0"/>
            </a:endParaRPr>
          </a:p>
          <a:p>
            <a:pPr indent="457200" algn="just" eaLnBrk="1" hangingPunct="1">
              <a:lnSpc>
                <a:spcPct val="90000"/>
              </a:lnSpc>
              <a:spcBef>
                <a:spcPts val="0"/>
              </a:spcBef>
              <a:buClr>
                <a:schemeClr val="tx1"/>
              </a:buClr>
              <a:buSzPct val="100000"/>
              <a:buFont typeface="Wingdings" panose="05000000000000000000" pitchFamily="2" charset="2"/>
              <a:buChar char="n"/>
              <a:defRPr/>
            </a:pPr>
            <a:r>
              <a:rPr lang="ru-RU" sz="2400" b="0" dirty="0" smtClean="0">
                <a:solidFill>
                  <a:srgbClr val="003366"/>
                </a:solidFill>
                <a:cs typeface="Times New Roman" panose="02020603050405020304" pitchFamily="18" charset="0"/>
              </a:rPr>
              <a:t>Состояния.</a:t>
            </a:r>
            <a:endParaRPr lang="ru-RU" sz="2400" b="0" dirty="0">
              <a:solidFill>
                <a:srgbClr val="003366"/>
              </a:solidFill>
              <a:cs typeface="Times New Roman" panose="02020603050405020304" pitchFamily="18" charset="0"/>
            </a:endParaRPr>
          </a:p>
          <a:p>
            <a:pPr indent="457200" algn="just" eaLnBrk="1" hangingPunct="1">
              <a:lnSpc>
                <a:spcPct val="90000"/>
              </a:lnSpc>
              <a:spcBef>
                <a:spcPts val="0"/>
              </a:spcBef>
              <a:buClr>
                <a:schemeClr val="tx1"/>
              </a:buClr>
              <a:buSzPct val="100000"/>
              <a:buFont typeface="Wingdings" panose="05000000000000000000" pitchFamily="2" charset="2"/>
              <a:buChar char="n"/>
              <a:defRPr/>
            </a:pPr>
            <a:r>
              <a:rPr lang="ru-RU" sz="2400" b="0" dirty="0" smtClean="0">
                <a:solidFill>
                  <a:srgbClr val="003366"/>
                </a:solidFill>
                <a:cs typeface="Times New Roman" panose="02020603050405020304" pitchFamily="18" charset="0"/>
              </a:rPr>
              <a:t>Ошибки. </a:t>
            </a:r>
            <a:endParaRPr lang="ru-RU" sz="2400" b="0" dirty="0">
              <a:solidFill>
                <a:srgbClr val="003366"/>
              </a:solidFill>
              <a:cs typeface="Times New Roman" panose="02020603050405020304" pitchFamily="18" charset="0"/>
            </a:endParaRPr>
          </a:p>
        </p:txBody>
      </p:sp>
    </p:spTree>
    <p:extLst>
      <p:ext uri="{BB962C8B-B14F-4D97-AF65-F5344CB8AC3E}">
        <p14:creationId xmlns:p14="http://schemas.microsoft.com/office/powerpoint/2010/main" val="37051351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9" name="Rectangle 3"/>
          <p:cNvSpPr>
            <a:spLocks noGrp="1" noChangeArrowheads="1"/>
          </p:cNvSpPr>
          <p:nvPr>
            <p:ph idx="1"/>
          </p:nvPr>
        </p:nvSpPr>
        <p:spPr>
          <a:xfrm>
            <a:off x="0" y="1746148"/>
            <a:ext cx="6096000" cy="120032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indent="0" algn="ctr" eaLnBrk="1" fontAlgn="auto" hangingPunct="1">
              <a:spcBef>
                <a:spcPct val="0"/>
              </a:spcBef>
              <a:spcAft>
                <a:spcPts val="0"/>
              </a:spcAft>
              <a:buNone/>
            </a:pPr>
            <a:r>
              <a:rPr lang="ru-RU" altLang="ru-RU" sz="3600" b="1" dirty="0">
                <a:solidFill>
                  <a:srgbClr val="003366"/>
                </a:solidFill>
                <a:latin typeface="+mj-lt"/>
                <a:ea typeface="+mj-ea"/>
                <a:cs typeface="+mj-cs"/>
              </a:rPr>
              <a:t>1. Введение в нотацию </a:t>
            </a:r>
            <a:r>
              <a:rPr lang="en-US" altLang="ru-RU" sz="3600" b="1" dirty="0">
                <a:solidFill>
                  <a:srgbClr val="003366"/>
                </a:solidFill>
                <a:latin typeface="+mj-lt"/>
                <a:ea typeface="+mj-ea"/>
                <a:cs typeface="+mj-cs"/>
              </a:rPr>
              <a:t>BPMN</a:t>
            </a:r>
            <a:endParaRPr lang="ru-RU" altLang="ru-RU" sz="3600" b="1" dirty="0">
              <a:solidFill>
                <a:srgbClr val="003366"/>
              </a:solidFill>
              <a:latin typeface="+mj-lt"/>
              <a:ea typeface="+mj-ea"/>
              <a:cs typeface="+mj-cs"/>
            </a:endParaRPr>
          </a:p>
        </p:txBody>
      </p:sp>
      <p:sp>
        <p:nvSpPr>
          <p:cNvPr id="2" name="Номер слайда 1"/>
          <p:cNvSpPr>
            <a:spLocks noGrp="1"/>
          </p:cNvSpPr>
          <p:nvPr>
            <p:ph type="sldNum" sz="quarter" idx="4294967295"/>
          </p:nvPr>
        </p:nvSpPr>
        <p:spPr>
          <a:xfrm>
            <a:off x="4673600" y="4165600"/>
            <a:ext cx="1422400" cy="304800"/>
          </a:xfrm>
        </p:spPr>
        <p:txBody>
          <a:bodyPr/>
          <a:lstStyle/>
          <a:p>
            <a:pPr algn="ctr">
              <a:defRPr/>
            </a:pPr>
            <a:fld id="{72778895-2C87-43E8-B270-BC0B1C982EAA}" type="slidenum">
              <a:rPr lang="ru-RU" altLang="ru-RU" smtClean="0">
                <a:solidFill>
                  <a:srgbClr val="003366"/>
                </a:solidFill>
              </a:rPr>
              <a:pPr algn="ctr">
                <a:defRPr/>
              </a:pPr>
              <a:t>4</a:t>
            </a:fld>
            <a:endParaRPr lang="ru-RU" altLang="ru-RU">
              <a:solidFill>
                <a:srgbClr val="003366"/>
              </a:solidFill>
            </a:endParaRPr>
          </a:p>
        </p:txBody>
      </p:sp>
    </p:spTree>
    <p:extLst>
      <p:ext uri="{BB962C8B-B14F-4D97-AF65-F5344CB8AC3E}">
        <p14:creationId xmlns:p14="http://schemas.microsoft.com/office/powerpoint/2010/main" val="16265106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pPr>
                <a:defRPr/>
              </a:pPr>
              <a:t>40</a:t>
            </a:fld>
            <a:endParaRPr lang="ru-RU" altLang="ru-RU"/>
          </a:p>
        </p:txBody>
      </p:sp>
      <p:sp>
        <p:nvSpPr>
          <p:cNvPr id="3" name="Прямоугольник 2"/>
          <p:cNvSpPr/>
          <p:nvPr/>
        </p:nvSpPr>
        <p:spPr>
          <a:xfrm>
            <a:off x="1823864" y="-81378"/>
            <a:ext cx="2246449" cy="461665"/>
          </a:xfrm>
          <a:prstGeom prst="rect">
            <a:avLst/>
          </a:prstGeom>
        </p:spPr>
        <p:txBody>
          <a:bodyPr wrap="none">
            <a:spAutoFit/>
          </a:bodyPr>
          <a:lstStyle/>
          <a:p>
            <a:r>
              <a:rPr lang="ru-RU" sz="2400" dirty="0" smtClean="0">
                <a:cs typeface="Times New Roman" panose="02020603050405020304" pitchFamily="18" charset="0"/>
              </a:rPr>
              <a:t>Типы событий</a:t>
            </a:r>
            <a:endParaRPr lang="ru-RU" sz="2400" dirty="0">
              <a:cs typeface="Times New Roman" panose="02020603050405020304" pitchFamily="18" charset="0"/>
            </a:endParaRPr>
          </a:p>
        </p:txBody>
      </p:sp>
      <p:pic>
        <p:nvPicPr>
          <p:cNvPr id="5" name="Рисунок 4"/>
          <p:cNvPicPr>
            <a:picLocks noChangeAspect="1"/>
          </p:cNvPicPr>
          <p:nvPr/>
        </p:nvPicPr>
        <p:blipFill rotWithShape="1">
          <a:blip r:embed="rId3"/>
          <a:srcRect b="49229"/>
          <a:stretch/>
        </p:blipFill>
        <p:spPr>
          <a:xfrm>
            <a:off x="0" y="380287"/>
            <a:ext cx="6096000" cy="4189645"/>
          </a:xfrm>
          <a:prstGeom prst="rect">
            <a:avLst/>
          </a:prstGeom>
        </p:spPr>
      </p:pic>
    </p:spTree>
    <p:extLst>
      <p:ext uri="{BB962C8B-B14F-4D97-AF65-F5344CB8AC3E}">
        <p14:creationId xmlns:p14="http://schemas.microsoft.com/office/powerpoint/2010/main" val="9445326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pPr>
                <a:defRPr/>
              </a:pPr>
              <a:t>41</a:t>
            </a:fld>
            <a:endParaRPr lang="ru-RU" altLang="ru-RU"/>
          </a:p>
        </p:txBody>
      </p:sp>
      <p:sp>
        <p:nvSpPr>
          <p:cNvPr id="3" name="Прямоугольник 2"/>
          <p:cNvSpPr/>
          <p:nvPr/>
        </p:nvSpPr>
        <p:spPr>
          <a:xfrm>
            <a:off x="599728" y="4954"/>
            <a:ext cx="4348691" cy="461665"/>
          </a:xfrm>
          <a:prstGeom prst="rect">
            <a:avLst/>
          </a:prstGeom>
        </p:spPr>
        <p:txBody>
          <a:bodyPr wrap="none">
            <a:spAutoFit/>
          </a:bodyPr>
          <a:lstStyle/>
          <a:p>
            <a:pPr algn="ctr"/>
            <a:r>
              <a:rPr lang="ru-RU" sz="2400" dirty="0" smtClean="0">
                <a:cs typeface="Times New Roman" panose="02020603050405020304" pitchFamily="18" charset="0"/>
              </a:rPr>
              <a:t>Типы событий (продолжение)</a:t>
            </a:r>
            <a:endParaRPr lang="ru-RU" sz="2400" dirty="0">
              <a:cs typeface="Times New Roman" panose="02020603050405020304" pitchFamily="18" charset="0"/>
            </a:endParaRPr>
          </a:p>
        </p:txBody>
      </p:sp>
      <p:grpSp>
        <p:nvGrpSpPr>
          <p:cNvPr id="9" name="Группа 8"/>
          <p:cNvGrpSpPr/>
          <p:nvPr/>
        </p:nvGrpSpPr>
        <p:grpSpPr>
          <a:xfrm>
            <a:off x="0" y="395372"/>
            <a:ext cx="6096000" cy="4176183"/>
            <a:chOff x="59668" y="378095"/>
            <a:chExt cx="5244244" cy="3132041"/>
          </a:xfrm>
        </p:grpSpPr>
        <p:pic>
          <p:nvPicPr>
            <p:cNvPr id="5" name="Рисунок 4"/>
            <p:cNvPicPr>
              <a:picLocks noChangeAspect="1"/>
            </p:cNvPicPr>
            <p:nvPr/>
          </p:nvPicPr>
          <p:blipFill rotWithShape="1">
            <a:blip r:embed="rId3"/>
            <a:srcRect b="70929"/>
            <a:stretch/>
          </p:blipFill>
          <p:spPr>
            <a:xfrm>
              <a:off x="59668" y="378095"/>
              <a:ext cx="5244244" cy="1758557"/>
            </a:xfrm>
            <a:prstGeom prst="rect">
              <a:avLst/>
            </a:prstGeom>
          </p:spPr>
        </p:pic>
        <p:pic>
          <p:nvPicPr>
            <p:cNvPr id="7" name="Рисунок 6"/>
            <p:cNvPicPr>
              <a:picLocks noChangeAspect="1"/>
            </p:cNvPicPr>
            <p:nvPr/>
          </p:nvPicPr>
          <p:blipFill rotWithShape="1">
            <a:blip r:embed="rId3"/>
            <a:srcRect t="49831" b="27465"/>
            <a:stretch/>
          </p:blipFill>
          <p:spPr>
            <a:xfrm>
              <a:off x="59668" y="2136652"/>
              <a:ext cx="5244244" cy="1373484"/>
            </a:xfrm>
            <a:prstGeom prst="rect">
              <a:avLst/>
            </a:prstGeom>
          </p:spPr>
        </p:pic>
      </p:grpSp>
    </p:spTree>
    <p:extLst>
      <p:ext uri="{BB962C8B-B14F-4D97-AF65-F5344CB8AC3E}">
        <p14:creationId xmlns:p14="http://schemas.microsoft.com/office/powerpoint/2010/main" val="2162841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pPr>
                <a:defRPr/>
              </a:pPr>
              <a:t>42</a:t>
            </a:fld>
            <a:endParaRPr lang="ru-RU" altLang="ru-RU"/>
          </a:p>
        </p:txBody>
      </p:sp>
      <p:sp>
        <p:nvSpPr>
          <p:cNvPr id="3" name="Прямоугольник 2"/>
          <p:cNvSpPr/>
          <p:nvPr/>
        </p:nvSpPr>
        <p:spPr>
          <a:xfrm>
            <a:off x="599728" y="4954"/>
            <a:ext cx="4348691" cy="461665"/>
          </a:xfrm>
          <a:prstGeom prst="rect">
            <a:avLst/>
          </a:prstGeom>
        </p:spPr>
        <p:txBody>
          <a:bodyPr wrap="none">
            <a:spAutoFit/>
          </a:bodyPr>
          <a:lstStyle/>
          <a:p>
            <a:r>
              <a:rPr lang="ru-RU" sz="2400" dirty="0" smtClean="0">
                <a:cs typeface="Times New Roman" panose="02020603050405020304" pitchFamily="18" charset="0"/>
              </a:rPr>
              <a:t>Типы событий (продолжение)</a:t>
            </a:r>
            <a:endParaRPr lang="ru-RU" sz="2400" dirty="0">
              <a:cs typeface="Times New Roman" panose="02020603050405020304" pitchFamily="18" charset="0"/>
            </a:endParaRPr>
          </a:p>
        </p:txBody>
      </p:sp>
      <p:grpSp>
        <p:nvGrpSpPr>
          <p:cNvPr id="4" name="Группа 3"/>
          <p:cNvGrpSpPr/>
          <p:nvPr/>
        </p:nvGrpSpPr>
        <p:grpSpPr>
          <a:xfrm>
            <a:off x="8792" y="377788"/>
            <a:ext cx="6087208" cy="4194211"/>
            <a:chOff x="8792" y="470067"/>
            <a:chExt cx="3657336" cy="2571528"/>
          </a:xfrm>
        </p:grpSpPr>
        <p:pic>
          <p:nvPicPr>
            <p:cNvPr id="5" name="Рисунок 4"/>
            <p:cNvPicPr>
              <a:picLocks noChangeAspect="1"/>
            </p:cNvPicPr>
            <p:nvPr/>
          </p:nvPicPr>
          <p:blipFill rotWithShape="1">
            <a:blip r:embed="rId3"/>
            <a:srcRect t="71667"/>
            <a:stretch/>
          </p:blipFill>
          <p:spPr>
            <a:xfrm>
              <a:off x="8792" y="1772408"/>
              <a:ext cx="3656927" cy="1269187"/>
            </a:xfrm>
            <a:prstGeom prst="rect">
              <a:avLst/>
            </a:prstGeom>
          </p:spPr>
        </p:pic>
        <p:pic>
          <p:nvPicPr>
            <p:cNvPr id="6" name="Рисунок 5"/>
            <p:cNvPicPr>
              <a:picLocks noChangeAspect="1"/>
            </p:cNvPicPr>
            <p:nvPr/>
          </p:nvPicPr>
          <p:blipFill rotWithShape="1">
            <a:blip r:embed="rId3"/>
            <a:srcRect b="71124"/>
            <a:stretch/>
          </p:blipFill>
          <p:spPr>
            <a:xfrm>
              <a:off x="9201" y="470067"/>
              <a:ext cx="3656927" cy="1293549"/>
            </a:xfrm>
            <a:prstGeom prst="rect">
              <a:avLst/>
            </a:prstGeom>
          </p:spPr>
        </p:pic>
      </p:grpSp>
    </p:spTree>
    <p:extLst>
      <p:ext uri="{BB962C8B-B14F-4D97-AF65-F5344CB8AC3E}">
        <p14:creationId xmlns:p14="http://schemas.microsoft.com/office/powerpoint/2010/main" val="26017792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43</a:t>
            </a:fld>
            <a:endParaRPr lang="ru-RU" altLang="ru-RU">
              <a:solidFill>
                <a:srgbClr val="003366"/>
              </a:solidFill>
            </a:endParaRPr>
          </a:p>
        </p:txBody>
      </p:sp>
      <p:sp>
        <p:nvSpPr>
          <p:cNvPr id="4" name="Прямоугольник 3"/>
          <p:cNvSpPr/>
          <p:nvPr/>
        </p:nvSpPr>
        <p:spPr>
          <a:xfrm>
            <a:off x="0" y="0"/>
            <a:ext cx="6096000" cy="4093428"/>
          </a:xfrm>
          <a:prstGeom prst="rect">
            <a:avLst/>
          </a:prstGeom>
        </p:spPr>
        <p:txBody>
          <a:bodyPr wrap="square">
            <a:spAutoFit/>
          </a:bodyPr>
          <a:lstStyle/>
          <a:p>
            <a:pPr indent="457200" algn="just">
              <a:spcBef>
                <a:spcPts val="0"/>
              </a:spcBef>
            </a:pPr>
            <a:r>
              <a:rPr lang="ru-RU" dirty="0">
                <a:solidFill>
                  <a:srgbClr val="003366"/>
                </a:solidFill>
              </a:rPr>
              <a:t>Классификация событий по местоположению в </a:t>
            </a:r>
            <a:r>
              <a:rPr lang="ru-RU" dirty="0" smtClean="0">
                <a:solidFill>
                  <a:srgbClr val="003366"/>
                </a:solidFill>
              </a:rPr>
              <a:t>процессе:</a:t>
            </a:r>
          </a:p>
          <a:p>
            <a:pPr indent="457200" algn="just">
              <a:spcBef>
                <a:spcPts val="0"/>
              </a:spcBef>
            </a:pPr>
            <a:endParaRPr lang="ru-RU" dirty="0" smtClean="0">
              <a:solidFill>
                <a:srgbClr val="003366"/>
              </a:solidFill>
            </a:endParaRPr>
          </a:p>
          <a:p>
            <a:pPr indent="457200" algn="just" eaLnBrk="1" hangingPunct="1">
              <a:spcBef>
                <a:spcPts val="0"/>
              </a:spcBef>
              <a:buClr>
                <a:schemeClr val="tx1"/>
              </a:buClr>
              <a:buSzPct val="100000"/>
              <a:buFont typeface="Wingdings" panose="05000000000000000000" pitchFamily="2" charset="2"/>
              <a:buChar char="n"/>
              <a:defRPr/>
            </a:pPr>
            <a:r>
              <a:rPr lang="ru-RU" dirty="0" smtClean="0">
                <a:solidFill>
                  <a:srgbClr val="003366"/>
                </a:solidFill>
                <a:cs typeface="Times New Roman" panose="02020603050405020304" pitchFamily="18" charset="0"/>
              </a:rPr>
              <a:t>      Начальное</a:t>
            </a:r>
            <a:r>
              <a:rPr lang="ru-RU" b="0" dirty="0" smtClean="0">
                <a:solidFill>
                  <a:srgbClr val="003366"/>
                </a:solidFill>
                <a:cs typeface="Times New Roman" panose="02020603050405020304" pitchFamily="18" charset="0"/>
              </a:rPr>
              <a:t> </a:t>
            </a:r>
            <a:r>
              <a:rPr lang="ru-RU" b="0" dirty="0">
                <a:solidFill>
                  <a:srgbClr val="003366"/>
                </a:solidFill>
                <a:cs typeface="Times New Roman" panose="02020603050405020304" pitchFamily="18" charset="0"/>
              </a:rPr>
              <a:t>(инициирует создание нового экземпляра процесса</a:t>
            </a:r>
            <a:r>
              <a:rPr lang="ru-RU" b="0" dirty="0" smtClean="0">
                <a:solidFill>
                  <a:srgbClr val="003366"/>
                </a:solidFill>
                <a:cs typeface="Times New Roman" panose="02020603050405020304" pitchFamily="18" charset="0"/>
              </a:rPr>
              <a:t>).</a:t>
            </a:r>
          </a:p>
          <a:p>
            <a:pPr indent="457200" algn="just" eaLnBrk="1" hangingPunct="1">
              <a:spcBef>
                <a:spcPts val="0"/>
              </a:spcBef>
              <a:buClr>
                <a:schemeClr val="tx1"/>
              </a:buClr>
              <a:buSzPct val="100000"/>
              <a:buFont typeface="Wingdings" panose="05000000000000000000" pitchFamily="2" charset="2"/>
              <a:buChar char="n"/>
              <a:defRPr/>
            </a:pPr>
            <a:endParaRPr lang="ru-RU" b="0" dirty="0">
              <a:solidFill>
                <a:srgbClr val="003366"/>
              </a:solidFill>
              <a:cs typeface="Times New Roman" panose="02020603050405020304" pitchFamily="18" charset="0"/>
            </a:endParaRPr>
          </a:p>
          <a:p>
            <a:pPr indent="457200" algn="just" eaLnBrk="1" hangingPunct="1">
              <a:spcBef>
                <a:spcPts val="0"/>
              </a:spcBef>
              <a:buClr>
                <a:schemeClr val="tx1"/>
              </a:buClr>
              <a:buSzPct val="100000"/>
              <a:buFont typeface="Wingdings" panose="05000000000000000000" pitchFamily="2" charset="2"/>
              <a:buChar char="n"/>
              <a:defRPr/>
            </a:pPr>
            <a:r>
              <a:rPr lang="ru-RU" dirty="0" smtClean="0">
                <a:solidFill>
                  <a:srgbClr val="003366"/>
                </a:solidFill>
                <a:cs typeface="Times New Roman" panose="02020603050405020304" pitchFamily="18" charset="0"/>
              </a:rPr>
              <a:t>       Промежуточное</a:t>
            </a:r>
            <a:r>
              <a:rPr lang="ru-RU" b="0" dirty="0" smtClean="0">
                <a:solidFill>
                  <a:srgbClr val="003366"/>
                </a:solidFill>
                <a:cs typeface="Times New Roman" panose="02020603050405020304" pitchFamily="18" charset="0"/>
              </a:rPr>
              <a:t> </a:t>
            </a:r>
            <a:r>
              <a:rPr lang="ru-RU" b="0" dirty="0">
                <a:solidFill>
                  <a:srgbClr val="003366"/>
                </a:solidFill>
                <a:cs typeface="Times New Roman" panose="02020603050405020304" pitchFamily="18" charset="0"/>
              </a:rPr>
              <a:t>(завершает выполнение всего процесса, либо одного из его потоков</a:t>
            </a:r>
            <a:r>
              <a:rPr lang="ru-RU" b="0" dirty="0" smtClean="0">
                <a:solidFill>
                  <a:srgbClr val="003366"/>
                </a:solidFill>
                <a:cs typeface="Times New Roman" panose="02020603050405020304" pitchFamily="18" charset="0"/>
              </a:rPr>
              <a:t>).</a:t>
            </a:r>
          </a:p>
          <a:p>
            <a:pPr indent="457200" algn="just" eaLnBrk="1" hangingPunct="1">
              <a:spcBef>
                <a:spcPts val="0"/>
              </a:spcBef>
              <a:buClr>
                <a:schemeClr val="tx1"/>
              </a:buClr>
              <a:buSzPct val="100000"/>
              <a:buFont typeface="Wingdings" panose="05000000000000000000" pitchFamily="2" charset="2"/>
              <a:buChar char="n"/>
              <a:defRPr/>
            </a:pPr>
            <a:endParaRPr lang="ru-RU" b="0" dirty="0">
              <a:solidFill>
                <a:srgbClr val="003366"/>
              </a:solidFill>
              <a:cs typeface="Times New Roman" panose="02020603050405020304" pitchFamily="18" charset="0"/>
            </a:endParaRPr>
          </a:p>
          <a:p>
            <a:pPr indent="457200" algn="just" eaLnBrk="1" hangingPunct="1">
              <a:spcBef>
                <a:spcPts val="0"/>
              </a:spcBef>
              <a:buClr>
                <a:schemeClr val="tx1"/>
              </a:buClr>
              <a:buSzPct val="100000"/>
              <a:buFont typeface="Wingdings" panose="05000000000000000000" pitchFamily="2" charset="2"/>
              <a:buChar char="n"/>
              <a:defRPr/>
            </a:pPr>
            <a:r>
              <a:rPr lang="ru-RU" dirty="0" smtClean="0">
                <a:solidFill>
                  <a:srgbClr val="003366"/>
                </a:solidFill>
                <a:cs typeface="Times New Roman" panose="02020603050405020304" pitchFamily="18" charset="0"/>
              </a:rPr>
              <a:t>      Конечное</a:t>
            </a:r>
            <a:r>
              <a:rPr lang="ru-RU" b="0" dirty="0" smtClean="0">
                <a:solidFill>
                  <a:srgbClr val="003366"/>
                </a:solidFill>
                <a:cs typeface="Times New Roman" panose="02020603050405020304" pitchFamily="18" charset="0"/>
              </a:rPr>
              <a:t> (</a:t>
            </a:r>
            <a:r>
              <a:rPr lang="ru-RU" b="0" dirty="0">
                <a:solidFill>
                  <a:srgbClr val="003366"/>
                </a:solidFill>
              </a:rPr>
              <a:t>располагается между начальным и </a:t>
            </a:r>
            <a:r>
              <a:rPr lang="ru-RU" b="0" dirty="0" smtClean="0">
                <a:solidFill>
                  <a:srgbClr val="003366"/>
                </a:solidFill>
              </a:rPr>
              <a:t>конечным, оно используются для синхронизации ветвей данного процесса или потоков управления разных процессов</a:t>
            </a:r>
            <a:r>
              <a:rPr lang="ru-RU" b="0" dirty="0" smtClean="0">
                <a:solidFill>
                  <a:srgbClr val="003366"/>
                </a:solidFill>
                <a:cs typeface="Times New Roman" panose="02020603050405020304" pitchFamily="18" charset="0"/>
              </a:rPr>
              <a:t>).</a:t>
            </a:r>
            <a:endParaRPr lang="ru-RU" b="0" dirty="0">
              <a:solidFill>
                <a:srgbClr val="003366"/>
              </a:solidFill>
              <a:cs typeface="Times New Roman" panose="02020603050405020304" pitchFamily="18" charset="0"/>
            </a:endParaRPr>
          </a:p>
        </p:txBody>
      </p:sp>
      <p:pic>
        <p:nvPicPr>
          <p:cNvPr id="5" name="Picture 2" descr="G:\МИРЭА_02-06-19\КБ-1\УММ\01_Специалитет\РиЭЗАС\БАСО-01-15_10.05.03\БАСО-01-15_10.05.03(Л-16_Лаб-12_ПЗ-16_КР_Экз)8сем\Лекции(20)\Лекции_8семестр(20) Готово!!!\5_Тема5.Методология BPMN(4)\media\image57.png"/>
          <p:cNvPicPr>
            <a:picLocks noChangeAspect="1" noChangeArrowheads="1"/>
          </p:cNvPicPr>
          <p:nvPr/>
        </p:nvPicPr>
        <p:blipFill rotWithShape="1">
          <a:blip r:embed="rId3" r:link="rId4" cstate="print">
            <a:extLst>
              <a:ext uri="{28A0092B-C50C-407E-A947-70E740481C1C}">
                <a14:useLocalDpi xmlns:a14="http://schemas.microsoft.com/office/drawing/2010/main" val="0"/>
              </a:ext>
            </a:extLst>
          </a:blip>
          <a:srcRect l="76282" r="11414" b="49906"/>
          <a:stretch/>
        </p:blipFill>
        <p:spPr bwMode="auto">
          <a:xfrm>
            <a:off x="360603" y="2573454"/>
            <a:ext cx="465187" cy="473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G:\МИРЭА_02-06-19\КБ-1\УММ\01_Специалитет\РиЭЗАС\БАСО-01-15_10.05.03\БАСО-01-15_10.05.03(Л-16_Лаб-12_ПЗ-16_КР_Экз)8сем\Лекции(20)\Лекции_8семестр(20) Готово!!!\5_Тема5.Методология BPMN(4)\media\image57.png"/>
          <p:cNvPicPr>
            <a:picLocks noChangeAspect="1" noChangeArrowheads="1"/>
          </p:cNvPicPr>
          <p:nvPr/>
        </p:nvPicPr>
        <p:blipFill rotWithShape="1">
          <a:blip r:embed="rId3" r:link="rId4" cstate="print">
            <a:extLst>
              <a:ext uri="{28A0092B-C50C-407E-A947-70E740481C1C}">
                <a14:useLocalDpi xmlns:a14="http://schemas.microsoft.com/office/drawing/2010/main" val="0"/>
              </a:ext>
            </a:extLst>
          </a:blip>
          <a:srcRect l="40822" t="4760" r="47622" b="52573"/>
          <a:stretch/>
        </p:blipFill>
        <p:spPr bwMode="auto">
          <a:xfrm>
            <a:off x="399274" y="1620337"/>
            <a:ext cx="507241" cy="4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G:\МИРЭА_02-06-19\КБ-1\УММ\01_Специалитет\РиЭЗАС\БАСО-01-15_10.05.03\БАСО-01-15_10.05.03(Л-16_Лаб-12_ПЗ-16_КР_Экз)8сем\Лекции(20)\Лекции_8семестр(20) Готово!!!\5_Тема5.Методология BPMN(4)\media\image57.png"/>
          <p:cNvPicPr>
            <a:picLocks noChangeAspect="1" noChangeArrowheads="1"/>
          </p:cNvPicPr>
          <p:nvPr/>
        </p:nvPicPr>
        <p:blipFill rotWithShape="1">
          <a:blip r:embed="rId3" r:link="rId4" cstate="print">
            <a:extLst>
              <a:ext uri="{28A0092B-C50C-407E-A947-70E740481C1C}">
                <a14:useLocalDpi xmlns:a14="http://schemas.microsoft.com/office/drawing/2010/main" val="0"/>
              </a:ext>
            </a:extLst>
          </a:blip>
          <a:srcRect l="7380" t="5085" r="81957" b="49906"/>
          <a:stretch/>
        </p:blipFill>
        <p:spPr bwMode="auto">
          <a:xfrm>
            <a:off x="377171" y="696040"/>
            <a:ext cx="468052" cy="493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5642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44</a:t>
            </a:fld>
            <a:endParaRPr lang="ru-RU" altLang="ru-RU">
              <a:solidFill>
                <a:srgbClr val="003366"/>
              </a:solidFill>
            </a:endParaRPr>
          </a:p>
        </p:txBody>
      </p:sp>
      <p:sp>
        <p:nvSpPr>
          <p:cNvPr id="4" name="Прямоугольник 3"/>
          <p:cNvSpPr/>
          <p:nvPr/>
        </p:nvSpPr>
        <p:spPr>
          <a:xfrm>
            <a:off x="1351" y="377788"/>
            <a:ext cx="6096000" cy="3785652"/>
          </a:xfrm>
          <a:prstGeom prst="rect">
            <a:avLst/>
          </a:prstGeom>
        </p:spPr>
        <p:txBody>
          <a:bodyPr wrap="square">
            <a:spAutoFit/>
          </a:bodyPr>
          <a:lstStyle/>
          <a:p>
            <a:pPr algn="just"/>
            <a:r>
              <a:rPr lang="ru-RU" sz="2400" dirty="0">
                <a:solidFill>
                  <a:srgbClr val="003366"/>
                </a:solidFill>
              </a:rPr>
              <a:t>Классификация </a:t>
            </a:r>
            <a:r>
              <a:rPr lang="ru-RU" sz="2400" dirty="0" smtClean="0">
                <a:solidFill>
                  <a:srgbClr val="003366"/>
                </a:solidFill>
              </a:rPr>
              <a:t>событий по </a:t>
            </a:r>
            <a:r>
              <a:rPr lang="ru-RU" sz="2400" dirty="0">
                <a:solidFill>
                  <a:srgbClr val="003366"/>
                </a:solidFill>
              </a:rPr>
              <a:t>типу </a:t>
            </a:r>
            <a:r>
              <a:rPr lang="ru-RU" sz="2400" dirty="0" smtClean="0">
                <a:solidFill>
                  <a:srgbClr val="003366"/>
                </a:solidFill>
              </a:rPr>
              <a:t>обработки:</a:t>
            </a:r>
          </a:p>
          <a:p>
            <a:pPr algn="just"/>
            <a:endParaRPr lang="ru-RU" sz="2400" dirty="0" smtClean="0">
              <a:solidFill>
                <a:srgbClr val="003366"/>
              </a:solidFill>
            </a:endParaRPr>
          </a:p>
          <a:p>
            <a:pPr indent="457200" algn="just" eaLnBrk="1" hangingPunct="1">
              <a:spcBef>
                <a:spcPts val="0"/>
              </a:spcBef>
              <a:buClr>
                <a:schemeClr val="tx1"/>
              </a:buClr>
              <a:buSzPct val="100000"/>
              <a:buFont typeface="Wingdings" panose="05000000000000000000" pitchFamily="2" charset="2"/>
              <a:buChar char="n"/>
              <a:defRPr/>
            </a:pPr>
            <a:r>
              <a:rPr lang="ru-RU" sz="2400" dirty="0" smtClean="0">
                <a:solidFill>
                  <a:srgbClr val="003366"/>
                </a:solidFill>
                <a:cs typeface="Times New Roman" panose="02020603050405020304" pitchFamily="18" charset="0"/>
              </a:rPr>
              <a:t>      Генерирующее </a:t>
            </a:r>
            <a:r>
              <a:rPr lang="ru-RU" sz="2400" b="0" dirty="0" smtClean="0">
                <a:solidFill>
                  <a:srgbClr val="003366"/>
                </a:solidFill>
                <a:cs typeface="Times New Roman" panose="02020603050405020304" pitchFamily="18" charset="0"/>
              </a:rPr>
              <a:t>(</a:t>
            </a:r>
            <a:r>
              <a:rPr lang="ru-RU" sz="2400" b="0" dirty="0">
                <a:solidFill>
                  <a:srgbClr val="003366"/>
                </a:solidFill>
                <a:cs typeface="Times New Roman" panose="02020603050405020304" pitchFamily="18" charset="0"/>
              </a:rPr>
              <a:t>посылает оповещение в другой процесс или поток управления</a:t>
            </a:r>
            <a:r>
              <a:rPr lang="ru-RU" sz="2400" b="0" dirty="0" smtClean="0">
                <a:solidFill>
                  <a:srgbClr val="003366"/>
                </a:solidFill>
                <a:cs typeface="Times New Roman" panose="02020603050405020304" pitchFamily="18" charset="0"/>
              </a:rPr>
              <a:t>)</a:t>
            </a:r>
          </a:p>
          <a:p>
            <a:pPr indent="457200" algn="just" eaLnBrk="1" hangingPunct="1">
              <a:spcBef>
                <a:spcPts val="0"/>
              </a:spcBef>
              <a:buClr>
                <a:schemeClr val="tx1"/>
              </a:buClr>
              <a:buSzPct val="100000"/>
              <a:buFont typeface="Wingdings" panose="05000000000000000000" pitchFamily="2" charset="2"/>
              <a:buChar char="n"/>
              <a:defRPr/>
            </a:pPr>
            <a:endParaRPr lang="ru-RU" sz="2400" dirty="0">
              <a:solidFill>
                <a:srgbClr val="003366"/>
              </a:solidFill>
              <a:cs typeface="Times New Roman" panose="02020603050405020304" pitchFamily="18" charset="0"/>
            </a:endParaRPr>
          </a:p>
          <a:p>
            <a:pPr indent="457200" algn="just" eaLnBrk="1" hangingPunct="1">
              <a:spcBef>
                <a:spcPts val="0"/>
              </a:spcBef>
              <a:buClr>
                <a:schemeClr val="tx1"/>
              </a:buClr>
              <a:buSzPct val="100000"/>
              <a:buFont typeface="Wingdings" panose="05000000000000000000" pitchFamily="2" charset="2"/>
              <a:buChar char="n"/>
              <a:defRPr/>
            </a:pPr>
            <a:r>
              <a:rPr lang="ru-RU" sz="2400" dirty="0" smtClean="0">
                <a:solidFill>
                  <a:srgbClr val="003366"/>
                </a:solidFill>
                <a:cs typeface="Times New Roman" panose="02020603050405020304" pitchFamily="18" charset="0"/>
              </a:rPr>
              <a:t>      Обрабатывающее </a:t>
            </a:r>
            <a:r>
              <a:rPr lang="ru-RU" sz="2400" b="0" dirty="0" smtClean="0">
                <a:solidFill>
                  <a:srgbClr val="003366"/>
                </a:solidFill>
                <a:cs typeface="Times New Roman" panose="02020603050405020304" pitchFamily="18" charset="0"/>
              </a:rPr>
              <a:t>(</a:t>
            </a:r>
            <a:r>
              <a:rPr lang="ru-RU" sz="2400" b="0" dirty="0">
                <a:solidFill>
                  <a:srgbClr val="003366"/>
                </a:solidFill>
                <a:cs typeface="Times New Roman" panose="02020603050405020304" pitchFamily="18" charset="0"/>
              </a:rPr>
              <a:t>принимает это оповещения и инициирует заранее предусмотренную программу обработки</a:t>
            </a:r>
            <a:r>
              <a:rPr lang="ru-RU" sz="2400" b="0" dirty="0" smtClean="0">
                <a:solidFill>
                  <a:srgbClr val="003366"/>
                </a:solidFill>
                <a:cs typeface="Times New Roman" panose="02020603050405020304" pitchFamily="18" charset="0"/>
              </a:rPr>
              <a:t>).</a:t>
            </a:r>
            <a:endParaRPr lang="ru-RU" sz="2400" b="0" dirty="0">
              <a:solidFill>
                <a:srgbClr val="003366"/>
              </a:solidFill>
              <a:cs typeface="Times New Roman" panose="02020603050405020304" pitchFamily="18" charset="0"/>
            </a:endParaRPr>
          </a:p>
        </p:txBody>
      </p:sp>
      <p:pic>
        <p:nvPicPr>
          <p:cNvPr id="17410" name="Picture 2" descr="G:\МИРЭА_02-06-19\КБ-1\УММ\01_Специалитет\РиЭЗАС\БАСО-01-15_10.05.03\БАСО-01-15_10.05.03(Л-16_Лаб-12_ПЗ-16_КР_Экз)8сем\Лекции(20)\Лекции_8семестр(20) Готово!!!\5_Тема5.Методология BPMN(4)\media\image58.jpeg"/>
          <p:cNvPicPr>
            <a:picLocks noChangeAspect="1" noChangeArrowheads="1"/>
          </p:cNvPicPr>
          <p:nvPr/>
        </p:nvPicPr>
        <p:blipFill rotWithShape="1">
          <a:blip r:embed="rId3" r:link="rId4" cstate="print">
            <a:extLst>
              <a:ext uri="{28A0092B-C50C-407E-A947-70E740481C1C}">
                <a14:useLocalDpi xmlns:a14="http://schemas.microsoft.com/office/drawing/2010/main" val="0"/>
              </a:ext>
            </a:extLst>
          </a:blip>
          <a:srcRect l="13501" r="71874" b="57332"/>
          <a:stretch/>
        </p:blipFill>
        <p:spPr bwMode="auto">
          <a:xfrm>
            <a:off x="419708" y="1374542"/>
            <a:ext cx="468052" cy="4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G:\МИРЭА_02-06-19\КБ-1\УММ\01_Специалитет\РиЭЗАС\БАСО-01-15_10.05.03\БАСО-01-15_10.05.03(Л-16_Лаб-12_ПЗ-16_КР_Экз)8сем\Лекции(20)\Лекции_8семестр(20) Готово!!!\5_Тема5.Методология BPMN(4)\media\image58.jpeg"/>
          <p:cNvPicPr>
            <a:picLocks noChangeAspect="1" noChangeArrowheads="1"/>
          </p:cNvPicPr>
          <p:nvPr/>
        </p:nvPicPr>
        <p:blipFill rotWithShape="1">
          <a:blip r:embed="rId5" r:link="rId4" cstate="print">
            <a:extLst>
              <a:ext uri="{28A0092B-C50C-407E-A947-70E740481C1C}">
                <a14:useLocalDpi xmlns:a14="http://schemas.microsoft.com/office/drawing/2010/main" val="0"/>
              </a:ext>
            </a:extLst>
          </a:blip>
          <a:srcRect l="68624" r="14501" b="53233"/>
          <a:stretch/>
        </p:blipFill>
        <p:spPr bwMode="auto">
          <a:xfrm>
            <a:off x="402305" y="2754052"/>
            <a:ext cx="540060" cy="513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4810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45</a:t>
            </a:fld>
            <a:endParaRPr lang="ru-RU" altLang="ru-RU">
              <a:solidFill>
                <a:srgbClr val="003366"/>
              </a:solidFill>
            </a:endParaRPr>
          </a:p>
        </p:txBody>
      </p:sp>
      <p:sp>
        <p:nvSpPr>
          <p:cNvPr id="4" name="Прямоугольник 3"/>
          <p:cNvSpPr/>
          <p:nvPr/>
        </p:nvSpPr>
        <p:spPr>
          <a:xfrm>
            <a:off x="1351" y="377788"/>
            <a:ext cx="6096000" cy="3120854"/>
          </a:xfrm>
          <a:prstGeom prst="rect">
            <a:avLst/>
          </a:prstGeom>
        </p:spPr>
        <p:txBody>
          <a:bodyPr wrap="square">
            <a:spAutoFit/>
          </a:bodyPr>
          <a:lstStyle/>
          <a:p>
            <a:pPr indent="457200" algn="just" eaLnBrk="1" hangingPunct="1">
              <a:lnSpc>
                <a:spcPct val="90000"/>
              </a:lnSpc>
              <a:spcBef>
                <a:spcPts val="0"/>
              </a:spcBef>
              <a:buClr>
                <a:schemeClr val="tx1"/>
              </a:buClr>
              <a:buSzPct val="100000"/>
              <a:buFont typeface="Wingdings" panose="05000000000000000000" pitchFamily="2" charset="2"/>
              <a:buChar char="n"/>
              <a:defRPr/>
            </a:pPr>
            <a:r>
              <a:rPr lang="ru-RU" sz="2400" dirty="0" smtClean="0">
                <a:solidFill>
                  <a:srgbClr val="003366"/>
                </a:solidFill>
                <a:cs typeface="Times New Roman" panose="02020603050405020304" pitchFamily="18" charset="0"/>
              </a:rPr>
              <a:t>Начальные </a:t>
            </a:r>
            <a:r>
              <a:rPr lang="ru-RU" sz="2400" dirty="0">
                <a:solidFill>
                  <a:srgbClr val="003366"/>
                </a:solidFill>
                <a:cs typeface="Times New Roman" panose="02020603050405020304" pitchFamily="18" charset="0"/>
              </a:rPr>
              <a:t>события </a:t>
            </a:r>
            <a:r>
              <a:rPr lang="ru-RU" sz="2400" b="0" dirty="0">
                <a:solidFill>
                  <a:srgbClr val="003366"/>
                </a:solidFill>
                <a:cs typeface="Times New Roman" panose="02020603050405020304" pitchFamily="18" charset="0"/>
              </a:rPr>
              <a:t>могут быть только обрабатывающими</a:t>
            </a:r>
            <a:r>
              <a:rPr lang="ru-RU" sz="2400" b="0" dirty="0" smtClean="0">
                <a:solidFill>
                  <a:srgbClr val="003366"/>
                </a:solidFill>
                <a:cs typeface="Times New Roman" panose="02020603050405020304" pitchFamily="18" charset="0"/>
              </a:rPr>
              <a:t>.</a:t>
            </a:r>
          </a:p>
          <a:p>
            <a:pPr indent="457200" algn="just" eaLnBrk="1" hangingPunct="1">
              <a:lnSpc>
                <a:spcPct val="90000"/>
              </a:lnSpc>
              <a:spcBef>
                <a:spcPts val="0"/>
              </a:spcBef>
              <a:buClr>
                <a:schemeClr val="tx1"/>
              </a:buClr>
              <a:buSzPct val="100000"/>
              <a:buFont typeface="Wingdings" panose="05000000000000000000" pitchFamily="2" charset="2"/>
              <a:buChar char="n"/>
              <a:defRPr/>
            </a:pPr>
            <a:endParaRPr lang="ru-RU" sz="2400" b="0" dirty="0">
              <a:solidFill>
                <a:srgbClr val="003366"/>
              </a:solidFill>
              <a:cs typeface="Times New Roman" panose="02020603050405020304" pitchFamily="18" charset="0"/>
            </a:endParaRPr>
          </a:p>
          <a:p>
            <a:pPr indent="457200" algn="just" eaLnBrk="1" hangingPunct="1">
              <a:lnSpc>
                <a:spcPct val="90000"/>
              </a:lnSpc>
              <a:spcBef>
                <a:spcPts val="0"/>
              </a:spcBef>
              <a:buClr>
                <a:schemeClr val="tx1"/>
              </a:buClr>
              <a:buSzPct val="100000"/>
              <a:buFont typeface="Wingdings" panose="05000000000000000000" pitchFamily="2" charset="2"/>
              <a:buChar char="n"/>
              <a:defRPr/>
            </a:pPr>
            <a:r>
              <a:rPr lang="ru-RU" sz="2400" dirty="0">
                <a:solidFill>
                  <a:srgbClr val="003366"/>
                </a:solidFill>
                <a:cs typeface="Times New Roman" panose="02020603050405020304" pitchFamily="18" charset="0"/>
              </a:rPr>
              <a:t>Промежуточные события </a:t>
            </a:r>
            <a:r>
              <a:rPr lang="ru-RU" sz="2400" b="0" dirty="0">
                <a:solidFill>
                  <a:srgbClr val="003366"/>
                </a:solidFill>
                <a:cs typeface="Times New Roman" panose="02020603050405020304" pitchFamily="18" charset="0"/>
              </a:rPr>
              <a:t>могут быть и обрабатывающими и генерирующими</a:t>
            </a:r>
            <a:r>
              <a:rPr lang="ru-RU" sz="2400" b="0" dirty="0" smtClean="0">
                <a:solidFill>
                  <a:srgbClr val="003366"/>
                </a:solidFill>
                <a:cs typeface="Times New Roman" panose="02020603050405020304" pitchFamily="18" charset="0"/>
              </a:rPr>
              <a:t>.</a:t>
            </a:r>
          </a:p>
          <a:p>
            <a:pPr indent="457200" algn="just" eaLnBrk="1" hangingPunct="1">
              <a:lnSpc>
                <a:spcPct val="90000"/>
              </a:lnSpc>
              <a:spcBef>
                <a:spcPts val="0"/>
              </a:spcBef>
              <a:buClr>
                <a:schemeClr val="tx1"/>
              </a:buClr>
              <a:buSzPct val="100000"/>
              <a:buFont typeface="Wingdings" panose="05000000000000000000" pitchFamily="2" charset="2"/>
              <a:buChar char="n"/>
              <a:defRPr/>
            </a:pPr>
            <a:endParaRPr lang="ru-RU" sz="2400" b="0" dirty="0" smtClean="0">
              <a:solidFill>
                <a:srgbClr val="003366"/>
              </a:solidFill>
              <a:cs typeface="Times New Roman" panose="02020603050405020304" pitchFamily="18" charset="0"/>
            </a:endParaRPr>
          </a:p>
          <a:p>
            <a:pPr indent="457200" algn="just" eaLnBrk="1" hangingPunct="1">
              <a:lnSpc>
                <a:spcPct val="90000"/>
              </a:lnSpc>
              <a:spcBef>
                <a:spcPts val="0"/>
              </a:spcBef>
              <a:buClr>
                <a:schemeClr val="tx1"/>
              </a:buClr>
              <a:buSzPct val="100000"/>
              <a:buFont typeface="Wingdings" panose="05000000000000000000" pitchFamily="2" charset="2"/>
              <a:buChar char="n"/>
              <a:defRPr/>
            </a:pPr>
            <a:r>
              <a:rPr lang="ru-RU" sz="2400" dirty="0" smtClean="0">
                <a:solidFill>
                  <a:srgbClr val="003366"/>
                </a:solidFill>
                <a:cs typeface="Times New Roman" panose="02020603050405020304" pitchFamily="18" charset="0"/>
              </a:rPr>
              <a:t>Конечные события </a:t>
            </a:r>
            <a:r>
              <a:rPr lang="ru-RU" sz="2400" b="0" dirty="0" smtClean="0">
                <a:solidFill>
                  <a:srgbClr val="003366"/>
                </a:solidFill>
                <a:cs typeface="Times New Roman" panose="02020603050405020304" pitchFamily="18" charset="0"/>
              </a:rPr>
              <a:t>могут быть </a:t>
            </a:r>
            <a:r>
              <a:rPr lang="ru-RU" sz="2400" b="0" dirty="0">
                <a:solidFill>
                  <a:srgbClr val="003366"/>
                </a:solidFill>
                <a:cs typeface="Times New Roman" panose="02020603050405020304" pitchFamily="18" charset="0"/>
              </a:rPr>
              <a:t>только генерирующими.</a:t>
            </a:r>
          </a:p>
          <a:p>
            <a:pPr algn="just"/>
            <a:endParaRPr lang="ru-RU" sz="2400" dirty="0">
              <a:solidFill>
                <a:srgbClr val="003366"/>
              </a:solidFill>
            </a:endParaRPr>
          </a:p>
        </p:txBody>
      </p:sp>
    </p:spTree>
    <p:extLst>
      <p:ext uri="{BB962C8B-B14F-4D97-AF65-F5344CB8AC3E}">
        <p14:creationId xmlns:p14="http://schemas.microsoft.com/office/powerpoint/2010/main" val="36129576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46</a:t>
            </a:fld>
            <a:endParaRPr lang="ru-RU" altLang="ru-RU">
              <a:solidFill>
                <a:srgbClr val="003366"/>
              </a:solidFill>
            </a:endParaRPr>
          </a:p>
        </p:txBody>
      </p:sp>
      <p:sp>
        <p:nvSpPr>
          <p:cNvPr id="5" name="Прямоугольник 4"/>
          <p:cNvSpPr/>
          <p:nvPr/>
        </p:nvSpPr>
        <p:spPr>
          <a:xfrm>
            <a:off x="0" y="-9286"/>
            <a:ext cx="6096000" cy="3120854"/>
          </a:xfrm>
          <a:prstGeom prst="rect">
            <a:avLst/>
          </a:prstGeom>
        </p:spPr>
        <p:txBody>
          <a:bodyPr wrap="square">
            <a:spAutoFit/>
          </a:bodyPr>
          <a:lstStyle/>
          <a:p>
            <a:pPr algn="just"/>
            <a:r>
              <a:rPr lang="ru-RU" sz="2400" dirty="0">
                <a:solidFill>
                  <a:srgbClr val="003366"/>
                </a:solidFill>
              </a:rPr>
              <a:t>Промежуточные события </a:t>
            </a:r>
            <a:r>
              <a:rPr lang="ru-RU" sz="2400" dirty="0" smtClean="0">
                <a:solidFill>
                  <a:srgbClr val="003366"/>
                </a:solidFill>
              </a:rPr>
              <a:t>могут быть:</a:t>
            </a:r>
          </a:p>
          <a:p>
            <a:pPr indent="457200" algn="just" eaLnBrk="1" hangingPunct="1">
              <a:lnSpc>
                <a:spcPct val="90000"/>
              </a:lnSpc>
              <a:spcBef>
                <a:spcPts val="0"/>
              </a:spcBef>
              <a:buClr>
                <a:schemeClr val="tx1"/>
              </a:buClr>
              <a:buSzPct val="100000"/>
              <a:buFont typeface="Wingdings" panose="05000000000000000000" pitchFamily="2" charset="2"/>
              <a:buChar char="n"/>
              <a:defRPr/>
            </a:pPr>
            <a:r>
              <a:rPr lang="ru-RU" sz="2400" dirty="0" smtClean="0">
                <a:solidFill>
                  <a:srgbClr val="003366"/>
                </a:solidFill>
                <a:cs typeface="Times New Roman" panose="02020603050405020304" pitchFamily="18" charset="0"/>
              </a:rPr>
              <a:t> </a:t>
            </a:r>
            <a:r>
              <a:rPr lang="ru-RU" sz="2400" dirty="0">
                <a:solidFill>
                  <a:srgbClr val="003366"/>
                </a:solidFill>
                <a:cs typeface="Times New Roman" panose="02020603050405020304" pitchFamily="18" charset="0"/>
              </a:rPr>
              <a:t>Независимые</a:t>
            </a:r>
            <a:r>
              <a:rPr lang="ru-RU" sz="2400" b="0" dirty="0">
                <a:solidFill>
                  <a:srgbClr val="003366"/>
                </a:solidFill>
                <a:cs typeface="Times New Roman" panose="02020603050405020304" pitchFamily="18" charset="0"/>
              </a:rPr>
              <a:t> (отдельные генерирующие или обрабатывающие события</a:t>
            </a:r>
            <a:r>
              <a:rPr lang="ru-RU" sz="2400" b="0" dirty="0" smtClean="0">
                <a:solidFill>
                  <a:srgbClr val="003366"/>
                </a:solidFill>
                <a:cs typeface="Times New Roman" panose="02020603050405020304" pitchFamily="18" charset="0"/>
              </a:rPr>
              <a:t>).</a:t>
            </a:r>
          </a:p>
          <a:p>
            <a:pPr indent="457200" algn="just" eaLnBrk="1" hangingPunct="1">
              <a:lnSpc>
                <a:spcPct val="90000"/>
              </a:lnSpc>
              <a:spcBef>
                <a:spcPts val="0"/>
              </a:spcBef>
              <a:buClr>
                <a:schemeClr val="tx1"/>
              </a:buClr>
              <a:buSzPct val="100000"/>
              <a:buFont typeface="Wingdings" panose="05000000000000000000" pitchFamily="2" charset="2"/>
              <a:buChar char="n"/>
              <a:defRPr/>
            </a:pPr>
            <a:endParaRPr lang="ru-RU" sz="2400" b="0" dirty="0">
              <a:solidFill>
                <a:srgbClr val="003366"/>
              </a:solidFill>
              <a:cs typeface="Times New Roman" panose="02020603050405020304" pitchFamily="18" charset="0"/>
            </a:endParaRPr>
          </a:p>
          <a:p>
            <a:pPr indent="457200" algn="just" eaLnBrk="1" hangingPunct="1">
              <a:lnSpc>
                <a:spcPct val="90000"/>
              </a:lnSpc>
              <a:spcBef>
                <a:spcPts val="0"/>
              </a:spcBef>
              <a:buClr>
                <a:schemeClr val="tx1"/>
              </a:buClr>
              <a:buSzPct val="100000"/>
              <a:buFont typeface="Wingdings" panose="05000000000000000000" pitchFamily="2" charset="2"/>
              <a:buChar char="n"/>
              <a:defRPr/>
            </a:pPr>
            <a:r>
              <a:rPr lang="ru-RU" sz="2400" dirty="0" smtClean="0">
                <a:solidFill>
                  <a:srgbClr val="003366"/>
                </a:solidFill>
                <a:cs typeface="Times New Roman" panose="02020603050405020304" pitchFamily="18" charset="0"/>
              </a:rPr>
              <a:t>Прикрепленные </a:t>
            </a:r>
            <a:r>
              <a:rPr lang="ru-RU" sz="2400" b="0" dirty="0" smtClean="0">
                <a:solidFill>
                  <a:srgbClr val="003366"/>
                </a:solidFill>
                <a:cs typeface="Times New Roman" panose="02020603050405020304" pitchFamily="18" charset="0"/>
              </a:rPr>
              <a:t>(только обрабатывающие события, привязанные </a:t>
            </a:r>
            <a:r>
              <a:rPr lang="ru-RU" sz="2400" b="0" dirty="0">
                <a:solidFill>
                  <a:srgbClr val="003366"/>
                </a:solidFill>
                <a:cs typeface="Times New Roman" panose="02020603050405020304" pitchFamily="18" charset="0"/>
              </a:rPr>
              <a:t>к </a:t>
            </a:r>
            <a:r>
              <a:rPr lang="ru-RU" sz="2400" b="0" dirty="0" smtClean="0">
                <a:solidFill>
                  <a:srgbClr val="003366"/>
                </a:solidFill>
                <a:cs typeface="Times New Roman" panose="02020603050405020304" pitchFamily="18" charset="0"/>
              </a:rPr>
              <a:t>операциям </a:t>
            </a:r>
            <a:r>
              <a:rPr lang="ru-RU" sz="2400" b="0" dirty="0">
                <a:solidFill>
                  <a:srgbClr val="003366"/>
                </a:solidFill>
                <a:cs typeface="Times New Roman" panose="02020603050405020304" pitchFamily="18" charset="0"/>
              </a:rPr>
              <a:t>или </a:t>
            </a:r>
            <a:r>
              <a:rPr lang="ru-RU" sz="2400" b="0" dirty="0" err="1" smtClean="0">
                <a:solidFill>
                  <a:srgbClr val="003366"/>
                </a:solidFill>
                <a:cs typeface="Times New Roman" panose="02020603050405020304" pitchFamily="18" charset="0"/>
              </a:rPr>
              <a:t>подпроцессам</a:t>
            </a:r>
            <a:r>
              <a:rPr lang="ru-RU" sz="2400" b="0" dirty="0" smtClean="0">
                <a:solidFill>
                  <a:srgbClr val="003366"/>
                </a:solidFill>
                <a:cs typeface="Times New Roman" panose="02020603050405020304" pitchFamily="18" charset="0"/>
              </a:rPr>
              <a:t> и </a:t>
            </a:r>
            <a:r>
              <a:rPr lang="ru-RU" sz="2400" b="0" dirty="0">
                <a:solidFill>
                  <a:srgbClr val="003366"/>
                </a:solidFill>
                <a:cs typeface="Times New Roman" panose="02020603050405020304" pitchFamily="18" charset="0"/>
              </a:rPr>
              <a:t>способные влиять на их выполнение).</a:t>
            </a:r>
          </a:p>
        </p:txBody>
      </p:sp>
      <p:pic>
        <p:nvPicPr>
          <p:cNvPr id="13" name="Рисунок 12"/>
          <p:cNvPicPr>
            <a:picLocks noChangeAspect="1"/>
          </p:cNvPicPr>
          <p:nvPr/>
        </p:nvPicPr>
        <p:blipFill>
          <a:blip r:embed="rId3"/>
          <a:stretch>
            <a:fillRect/>
          </a:stretch>
        </p:blipFill>
        <p:spPr>
          <a:xfrm>
            <a:off x="2867979" y="3168724"/>
            <a:ext cx="2755961" cy="1133500"/>
          </a:xfrm>
          <a:prstGeom prst="rect">
            <a:avLst/>
          </a:prstGeom>
        </p:spPr>
      </p:pic>
      <p:pic>
        <p:nvPicPr>
          <p:cNvPr id="14" name="Рисунок 13"/>
          <p:cNvPicPr>
            <a:picLocks noChangeAspect="1"/>
          </p:cNvPicPr>
          <p:nvPr/>
        </p:nvPicPr>
        <p:blipFill>
          <a:blip r:embed="rId4"/>
          <a:stretch>
            <a:fillRect/>
          </a:stretch>
        </p:blipFill>
        <p:spPr>
          <a:xfrm>
            <a:off x="3875856" y="1205880"/>
            <a:ext cx="1500560" cy="435917"/>
          </a:xfrm>
          <a:prstGeom prst="rect">
            <a:avLst/>
          </a:prstGeom>
        </p:spPr>
      </p:pic>
    </p:spTree>
    <p:extLst>
      <p:ext uri="{BB962C8B-B14F-4D97-AF65-F5344CB8AC3E}">
        <p14:creationId xmlns:p14="http://schemas.microsoft.com/office/powerpoint/2010/main" val="40332422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47</a:t>
            </a:fld>
            <a:endParaRPr lang="ru-RU" altLang="ru-RU">
              <a:solidFill>
                <a:srgbClr val="003366"/>
              </a:solidFill>
            </a:endParaRPr>
          </a:p>
        </p:txBody>
      </p:sp>
      <p:pic>
        <p:nvPicPr>
          <p:cNvPr id="3074" name="Picture 2" descr="H:\МИРЭА_09-06-19\КБ-1\УММ\01_Специалитет\РиЭЗАС\БАСО-01-15_10.05.03\БАСО-01-15_10.05.03(Л-16_Лаб-12_ПЗ-16_КР_Экз)8сем\Лекции(20)\Лекции_8семестр(20) Готово!!!\5_Тема5.Методология BPMN(4)\media\image59.jpe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419708" y="1325169"/>
            <a:ext cx="5415974" cy="1537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Прямоугольник 3"/>
          <p:cNvSpPr/>
          <p:nvPr/>
        </p:nvSpPr>
        <p:spPr>
          <a:xfrm>
            <a:off x="0" y="665820"/>
            <a:ext cx="6096000" cy="461665"/>
          </a:xfrm>
          <a:prstGeom prst="rect">
            <a:avLst/>
          </a:prstGeom>
        </p:spPr>
        <p:txBody>
          <a:bodyPr wrap="square">
            <a:spAutoFit/>
          </a:bodyPr>
          <a:lstStyle/>
          <a:p>
            <a:pPr algn="ctr"/>
            <a:r>
              <a:rPr lang="ru-RU" sz="2400" dirty="0">
                <a:solidFill>
                  <a:srgbClr val="003366"/>
                </a:solidFill>
                <a:ea typeface="Courier New" panose="02070309020205020404" pitchFamily="49" charset="0"/>
              </a:rPr>
              <a:t>Независимые и прикрепленные события</a:t>
            </a:r>
            <a:endParaRPr lang="ru-RU" sz="2400" dirty="0">
              <a:solidFill>
                <a:srgbClr val="003366"/>
              </a:solidFill>
            </a:endParaRPr>
          </a:p>
        </p:txBody>
      </p:sp>
      <p:sp>
        <p:nvSpPr>
          <p:cNvPr id="5" name="Прямоугольник 4"/>
          <p:cNvSpPr/>
          <p:nvPr/>
        </p:nvSpPr>
        <p:spPr>
          <a:xfrm>
            <a:off x="2205557" y="3654152"/>
            <a:ext cx="1684885" cy="400110"/>
          </a:xfrm>
          <a:prstGeom prst="rect">
            <a:avLst/>
          </a:prstGeom>
        </p:spPr>
        <p:txBody>
          <a:bodyPr wrap="none">
            <a:spAutoFit/>
          </a:bodyPr>
          <a:lstStyle/>
          <a:p>
            <a:r>
              <a:rPr lang="ru-RU" dirty="0">
                <a:solidFill>
                  <a:srgbClr val="003366"/>
                </a:solidFill>
                <a:ea typeface="Courier New" panose="02070309020205020404" pitchFamily="49" charset="0"/>
              </a:rPr>
              <a:t>Рисунок </a:t>
            </a:r>
            <a:r>
              <a:rPr lang="ru-RU" dirty="0" smtClean="0">
                <a:solidFill>
                  <a:srgbClr val="003366"/>
                </a:solidFill>
                <a:ea typeface="Courier New" panose="02070309020205020404" pitchFamily="49" charset="0"/>
              </a:rPr>
              <a:t>6-3 </a:t>
            </a:r>
            <a:endParaRPr lang="ru-RU" dirty="0">
              <a:solidFill>
                <a:srgbClr val="003366"/>
              </a:solidFill>
            </a:endParaRPr>
          </a:p>
        </p:txBody>
      </p:sp>
    </p:spTree>
    <p:extLst>
      <p:ext uri="{BB962C8B-B14F-4D97-AF65-F5344CB8AC3E}">
        <p14:creationId xmlns:p14="http://schemas.microsoft.com/office/powerpoint/2010/main" val="361570100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48</a:t>
            </a:fld>
            <a:endParaRPr lang="ru-RU" altLang="ru-RU">
              <a:solidFill>
                <a:srgbClr val="003366"/>
              </a:solidFill>
            </a:endParaRPr>
          </a:p>
        </p:txBody>
      </p:sp>
      <p:sp>
        <p:nvSpPr>
          <p:cNvPr id="3" name="Прямоугольник 2"/>
          <p:cNvSpPr/>
          <p:nvPr/>
        </p:nvSpPr>
        <p:spPr>
          <a:xfrm>
            <a:off x="6415" y="0"/>
            <a:ext cx="6096000" cy="4524315"/>
          </a:xfrm>
          <a:prstGeom prst="rect">
            <a:avLst/>
          </a:prstGeom>
        </p:spPr>
        <p:txBody>
          <a:bodyPr wrap="square">
            <a:spAutoFit/>
          </a:bodyPr>
          <a:lstStyle/>
          <a:p>
            <a:pPr indent="457200" algn="just">
              <a:spcBef>
                <a:spcPts val="0"/>
              </a:spcBef>
            </a:pPr>
            <a:r>
              <a:rPr lang="ru-RU" sz="2400" dirty="0">
                <a:solidFill>
                  <a:srgbClr val="003366"/>
                </a:solidFill>
              </a:rPr>
              <a:t>Обрабатывающие прикрепленные </a:t>
            </a:r>
            <a:r>
              <a:rPr lang="ru-RU" sz="2400" dirty="0" smtClean="0">
                <a:solidFill>
                  <a:srgbClr val="003366"/>
                </a:solidFill>
              </a:rPr>
              <a:t>события могут быть:</a:t>
            </a:r>
          </a:p>
          <a:p>
            <a:pPr indent="457200" algn="just">
              <a:spcBef>
                <a:spcPts val="0"/>
              </a:spcBef>
            </a:pPr>
            <a:endParaRPr lang="ru-RU" sz="2400" dirty="0">
              <a:solidFill>
                <a:srgbClr val="003366"/>
              </a:solidFill>
            </a:endParaRPr>
          </a:p>
          <a:p>
            <a:pPr indent="457200" algn="just">
              <a:spcBef>
                <a:spcPts val="0"/>
              </a:spcBef>
            </a:pPr>
            <a:endParaRPr lang="ru-RU" sz="2400" dirty="0" smtClean="0">
              <a:solidFill>
                <a:srgbClr val="003366"/>
              </a:solidFill>
            </a:endParaRPr>
          </a:p>
          <a:p>
            <a:pPr indent="457200" algn="just" eaLnBrk="1" hangingPunct="1">
              <a:spcBef>
                <a:spcPts val="0"/>
              </a:spcBef>
              <a:buClr>
                <a:schemeClr val="tx1"/>
              </a:buClr>
              <a:buSzPct val="100000"/>
              <a:buFont typeface="Wingdings" panose="05000000000000000000" pitchFamily="2" charset="2"/>
              <a:buChar char="n"/>
              <a:defRPr/>
            </a:pPr>
            <a:r>
              <a:rPr lang="ru-RU" sz="2400" dirty="0" smtClean="0">
                <a:solidFill>
                  <a:srgbClr val="003366"/>
                </a:solidFill>
                <a:cs typeface="Times New Roman" panose="02020603050405020304" pitchFamily="18" charset="0"/>
              </a:rPr>
              <a:t>       Прерывающие </a:t>
            </a:r>
            <a:r>
              <a:rPr lang="ru-RU" sz="2400" b="0" dirty="0">
                <a:solidFill>
                  <a:srgbClr val="003366"/>
                </a:solidFill>
                <a:cs typeface="Times New Roman" panose="02020603050405020304" pitchFamily="18" charset="0"/>
              </a:rPr>
              <a:t>(приостанавливает выполнение </a:t>
            </a:r>
            <a:r>
              <a:rPr lang="ru-RU" sz="2400" b="0" dirty="0" smtClean="0">
                <a:solidFill>
                  <a:srgbClr val="003366"/>
                </a:solidFill>
                <a:cs typeface="Times New Roman" panose="02020603050405020304" pitchFamily="18" charset="0"/>
              </a:rPr>
              <a:t>операции, в </a:t>
            </a:r>
            <a:r>
              <a:rPr lang="ru-RU" sz="2400" b="0" dirty="0">
                <a:solidFill>
                  <a:srgbClr val="003366"/>
                </a:solidFill>
                <a:cs typeface="Times New Roman" panose="02020603050405020304" pitchFamily="18" charset="0"/>
              </a:rPr>
              <a:t>том числе </a:t>
            </a:r>
            <a:r>
              <a:rPr lang="ru-RU" sz="2400" b="0" dirty="0" err="1" smtClean="0">
                <a:solidFill>
                  <a:srgbClr val="003366"/>
                </a:solidFill>
                <a:cs typeface="Times New Roman" panose="02020603050405020304" pitchFamily="18" charset="0"/>
              </a:rPr>
              <a:t>подпроцесса</a:t>
            </a:r>
            <a:r>
              <a:rPr lang="ru-RU" sz="2400" b="0" dirty="0" smtClean="0">
                <a:solidFill>
                  <a:srgbClr val="003366"/>
                </a:solidFill>
                <a:cs typeface="Times New Roman" panose="02020603050405020304" pitchFamily="18" charset="0"/>
              </a:rPr>
              <a:t>)</a:t>
            </a:r>
            <a:r>
              <a:rPr lang="ru-RU" sz="2400" dirty="0" smtClean="0">
                <a:solidFill>
                  <a:srgbClr val="003366"/>
                </a:solidFill>
                <a:cs typeface="Times New Roman" panose="02020603050405020304" pitchFamily="18" charset="0"/>
              </a:rPr>
              <a:t>.</a:t>
            </a:r>
          </a:p>
          <a:p>
            <a:pPr indent="457200" algn="just" eaLnBrk="1" hangingPunct="1">
              <a:spcBef>
                <a:spcPts val="0"/>
              </a:spcBef>
              <a:buClr>
                <a:schemeClr val="tx1"/>
              </a:buClr>
              <a:buSzPct val="100000"/>
              <a:buFont typeface="Wingdings" panose="05000000000000000000" pitchFamily="2" charset="2"/>
              <a:buChar char="n"/>
              <a:defRPr/>
            </a:pPr>
            <a:endParaRPr lang="ru-RU" sz="2400" dirty="0">
              <a:solidFill>
                <a:srgbClr val="003366"/>
              </a:solidFill>
              <a:cs typeface="Times New Roman" panose="02020603050405020304" pitchFamily="18" charset="0"/>
            </a:endParaRPr>
          </a:p>
          <a:p>
            <a:pPr indent="457200" algn="just" eaLnBrk="1" hangingPunct="1">
              <a:spcBef>
                <a:spcPts val="0"/>
              </a:spcBef>
              <a:buClr>
                <a:schemeClr val="tx1"/>
              </a:buClr>
              <a:buSzPct val="100000"/>
              <a:buFont typeface="Wingdings" panose="05000000000000000000" pitchFamily="2" charset="2"/>
              <a:buChar char="n"/>
              <a:defRPr/>
            </a:pPr>
            <a:r>
              <a:rPr lang="ru-RU" sz="2400" dirty="0" smtClean="0">
                <a:solidFill>
                  <a:srgbClr val="003366"/>
                </a:solidFill>
                <a:cs typeface="Times New Roman" panose="02020603050405020304" pitchFamily="18" charset="0"/>
              </a:rPr>
              <a:t>       </a:t>
            </a:r>
            <a:r>
              <a:rPr lang="ru-RU" sz="2400" dirty="0" err="1" smtClean="0">
                <a:solidFill>
                  <a:srgbClr val="003366"/>
                </a:solidFill>
                <a:cs typeface="Times New Roman" panose="02020603050405020304" pitchFamily="18" charset="0"/>
              </a:rPr>
              <a:t>Непрерывающие</a:t>
            </a:r>
            <a:r>
              <a:rPr lang="ru-RU" sz="2400" dirty="0" smtClean="0">
                <a:solidFill>
                  <a:srgbClr val="003366"/>
                </a:solidFill>
                <a:cs typeface="Times New Roman" panose="02020603050405020304" pitchFamily="18" charset="0"/>
              </a:rPr>
              <a:t> </a:t>
            </a:r>
            <a:r>
              <a:rPr lang="ru-RU" sz="2400" b="0" dirty="0">
                <a:solidFill>
                  <a:srgbClr val="003366"/>
                </a:solidFill>
                <a:cs typeface="Times New Roman" panose="02020603050405020304" pitchFamily="18" charset="0"/>
              </a:rPr>
              <a:t>(не влияет на выполнение операции или процесса не оказывает, однако, создает дополнительный поток управления внутри процесса)</a:t>
            </a:r>
            <a:r>
              <a:rPr lang="ru-RU" sz="2400" dirty="0" smtClean="0">
                <a:solidFill>
                  <a:srgbClr val="003366"/>
                </a:solidFill>
                <a:cs typeface="Times New Roman" panose="02020603050405020304" pitchFamily="18" charset="0"/>
              </a:rPr>
              <a:t>. </a:t>
            </a:r>
            <a:endParaRPr lang="ru-RU" sz="2400" dirty="0">
              <a:solidFill>
                <a:srgbClr val="003366"/>
              </a:solidFill>
              <a:cs typeface="Times New Roman" panose="02020603050405020304" pitchFamily="18" charset="0"/>
            </a:endParaRPr>
          </a:p>
        </p:txBody>
      </p:sp>
      <p:pic>
        <p:nvPicPr>
          <p:cNvPr id="4" name="Рисунок 3"/>
          <p:cNvPicPr>
            <a:picLocks noChangeAspect="1"/>
          </p:cNvPicPr>
          <p:nvPr/>
        </p:nvPicPr>
        <p:blipFill>
          <a:blip r:embed="rId3"/>
          <a:stretch>
            <a:fillRect/>
          </a:stretch>
        </p:blipFill>
        <p:spPr>
          <a:xfrm>
            <a:off x="530574" y="1071424"/>
            <a:ext cx="400050" cy="819150"/>
          </a:xfrm>
          <a:prstGeom prst="rect">
            <a:avLst/>
          </a:prstGeom>
        </p:spPr>
      </p:pic>
      <p:pic>
        <p:nvPicPr>
          <p:cNvPr id="5" name="Рисунок 4"/>
          <p:cNvPicPr>
            <a:picLocks noChangeAspect="1"/>
          </p:cNvPicPr>
          <p:nvPr/>
        </p:nvPicPr>
        <p:blipFill>
          <a:blip r:embed="rId4"/>
          <a:stretch>
            <a:fillRect/>
          </a:stretch>
        </p:blipFill>
        <p:spPr>
          <a:xfrm>
            <a:off x="549624" y="2574032"/>
            <a:ext cx="381000" cy="857250"/>
          </a:xfrm>
          <a:prstGeom prst="rect">
            <a:avLst/>
          </a:prstGeom>
        </p:spPr>
      </p:pic>
    </p:spTree>
    <p:extLst>
      <p:ext uri="{BB962C8B-B14F-4D97-AF65-F5344CB8AC3E}">
        <p14:creationId xmlns:p14="http://schemas.microsoft.com/office/powerpoint/2010/main" val="36832299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49</a:t>
            </a:fld>
            <a:endParaRPr lang="ru-RU" altLang="ru-RU">
              <a:solidFill>
                <a:srgbClr val="003366"/>
              </a:solidFill>
            </a:endParaRPr>
          </a:p>
        </p:txBody>
      </p:sp>
      <p:pic>
        <p:nvPicPr>
          <p:cNvPr id="4098" name="Picture 2" descr="H:\МИРЭА_09-06-19\КБ-1\УММ\01_Специалитет\РиЭЗАС\БАСО-01-15_10.05.03\БАСО-01-15_10.05.03(Л-16_Лаб-12_ПЗ-16_КР_Экз)8сем\Лекции(20)\Лекции_8семестр(20) Готово!!!\5_Тема5.Методология BPMN(4)\media\image60.jpe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131676" y="1205880"/>
            <a:ext cx="583882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Прямоугольник 2"/>
          <p:cNvSpPr/>
          <p:nvPr/>
        </p:nvSpPr>
        <p:spPr>
          <a:xfrm>
            <a:off x="1527088" y="3654152"/>
            <a:ext cx="3048000" cy="400110"/>
          </a:xfrm>
          <a:prstGeom prst="rect">
            <a:avLst/>
          </a:prstGeom>
        </p:spPr>
        <p:txBody>
          <a:bodyPr>
            <a:spAutoFit/>
          </a:bodyPr>
          <a:lstStyle/>
          <a:p>
            <a:pPr algn="ctr"/>
            <a:r>
              <a:rPr lang="ru-RU" dirty="0">
                <a:solidFill>
                  <a:srgbClr val="003366"/>
                </a:solidFill>
              </a:rPr>
              <a:t>Рисунок </a:t>
            </a:r>
            <a:r>
              <a:rPr lang="ru-RU" dirty="0" smtClean="0">
                <a:solidFill>
                  <a:srgbClr val="003366"/>
                </a:solidFill>
              </a:rPr>
              <a:t>6-4 </a:t>
            </a:r>
            <a:endParaRPr lang="ru-RU" dirty="0">
              <a:solidFill>
                <a:srgbClr val="003366"/>
              </a:solidFill>
            </a:endParaRPr>
          </a:p>
        </p:txBody>
      </p:sp>
      <p:sp>
        <p:nvSpPr>
          <p:cNvPr id="4" name="Прямоугольник 3"/>
          <p:cNvSpPr/>
          <p:nvPr/>
        </p:nvSpPr>
        <p:spPr>
          <a:xfrm>
            <a:off x="0" y="0"/>
            <a:ext cx="6056312" cy="830997"/>
          </a:xfrm>
          <a:prstGeom prst="rect">
            <a:avLst/>
          </a:prstGeom>
        </p:spPr>
        <p:txBody>
          <a:bodyPr wrap="square">
            <a:spAutoFit/>
          </a:bodyPr>
          <a:lstStyle/>
          <a:p>
            <a:pPr algn="ctr"/>
            <a:r>
              <a:rPr lang="ru-RU" sz="2400" dirty="0">
                <a:solidFill>
                  <a:srgbClr val="003366"/>
                </a:solidFill>
              </a:rPr>
              <a:t>Классификация событий </a:t>
            </a:r>
            <a:endParaRPr lang="ru-RU" sz="2400" dirty="0" smtClean="0">
              <a:solidFill>
                <a:srgbClr val="003366"/>
              </a:solidFill>
            </a:endParaRPr>
          </a:p>
          <a:p>
            <a:pPr algn="ctr"/>
            <a:r>
              <a:rPr lang="ru-RU" sz="2400" dirty="0" smtClean="0">
                <a:solidFill>
                  <a:srgbClr val="003366"/>
                </a:solidFill>
              </a:rPr>
              <a:t>по </a:t>
            </a:r>
            <a:r>
              <a:rPr lang="ru-RU" sz="2400" dirty="0">
                <a:solidFill>
                  <a:srgbClr val="003366"/>
                </a:solidFill>
              </a:rPr>
              <a:t>влиянию на выполнение</a:t>
            </a:r>
          </a:p>
        </p:txBody>
      </p:sp>
    </p:spTree>
    <p:extLst>
      <p:ext uri="{BB962C8B-B14F-4D97-AF65-F5344CB8AC3E}">
        <p14:creationId xmlns:p14="http://schemas.microsoft.com/office/powerpoint/2010/main" val="21166832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9" name="Rectangle 3"/>
          <p:cNvSpPr>
            <a:spLocks noGrp="1" noChangeArrowheads="1"/>
          </p:cNvSpPr>
          <p:nvPr>
            <p:ph idx="1"/>
          </p:nvPr>
        </p:nvSpPr>
        <p:spPr>
          <a:xfrm>
            <a:off x="7392" y="125760"/>
            <a:ext cx="6096000" cy="5632311"/>
          </a:xfrm>
        </p:spPr>
        <p:txBody>
          <a:bodyPr>
            <a:spAutoFit/>
          </a:bodyPr>
          <a:lstStyle/>
          <a:p>
            <a:pPr marL="0" indent="457200" algn="just" eaLnBrk="1" hangingPunct="1">
              <a:lnSpc>
                <a:spcPct val="90000"/>
              </a:lnSpc>
              <a:spcBef>
                <a:spcPts val="0"/>
              </a:spcBef>
              <a:buNone/>
              <a:defRPr/>
            </a:pPr>
            <a:r>
              <a:rPr lang="en-US" sz="2000" b="1" dirty="0" smtClean="0">
                <a:solidFill>
                  <a:srgbClr val="003366"/>
                </a:solidFill>
                <a:latin typeface="Times New Roman" panose="02020603050405020304" pitchFamily="18" charset="0"/>
                <a:cs typeface="Times New Roman" panose="02020603050405020304" pitchFamily="18" charset="0"/>
              </a:rPr>
              <a:t>BPMN</a:t>
            </a:r>
            <a:r>
              <a:rPr lang="ru-RU" sz="2000" dirty="0" smtClean="0">
                <a:solidFill>
                  <a:srgbClr val="003366"/>
                </a:solidFill>
                <a:latin typeface="Times New Roman" panose="02020603050405020304" pitchFamily="18" charset="0"/>
                <a:cs typeface="Times New Roman" panose="02020603050405020304" pitchFamily="18" charset="0"/>
              </a:rPr>
              <a:t> </a:t>
            </a:r>
            <a:r>
              <a:rPr lang="ru-RU" sz="2000" b="1" dirty="0" smtClean="0">
                <a:solidFill>
                  <a:srgbClr val="003366"/>
                </a:solidFill>
                <a:latin typeface="Times New Roman" panose="02020603050405020304" pitchFamily="18" charset="0"/>
                <a:cs typeface="Times New Roman" panose="02020603050405020304" pitchFamily="18" charset="0"/>
              </a:rPr>
              <a:t>– нотация </a:t>
            </a:r>
            <a:r>
              <a:rPr lang="ru-RU" sz="2000" b="1" dirty="0">
                <a:solidFill>
                  <a:srgbClr val="003366"/>
                </a:solidFill>
                <a:latin typeface="Times New Roman" panose="02020603050405020304" pitchFamily="18" charset="0"/>
                <a:cs typeface="Times New Roman" panose="02020603050405020304" pitchFamily="18" charset="0"/>
              </a:rPr>
              <a:t>и модель </a:t>
            </a:r>
            <a:r>
              <a:rPr lang="ru-RU" sz="2000" b="1" dirty="0" smtClean="0">
                <a:solidFill>
                  <a:srgbClr val="003366"/>
                </a:solidFill>
                <a:latin typeface="Times New Roman" panose="02020603050405020304" pitchFamily="18" charset="0"/>
                <a:cs typeface="Times New Roman" panose="02020603050405020304" pitchFamily="18" charset="0"/>
              </a:rPr>
              <a:t>бизнес-процессов </a:t>
            </a:r>
            <a:r>
              <a:rPr lang="ru-RU" sz="2000" b="1" dirty="0">
                <a:solidFill>
                  <a:srgbClr val="003366"/>
                </a:solidFill>
                <a:latin typeface="Times New Roman" panose="02020603050405020304" pitchFamily="18" charset="0"/>
                <a:cs typeface="Times New Roman" panose="02020603050405020304" pitchFamily="18" charset="0"/>
              </a:rPr>
              <a:t>(</a:t>
            </a:r>
            <a:r>
              <a:rPr lang="en-US" sz="2000" b="1" dirty="0">
                <a:solidFill>
                  <a:srgbClr val="003366"/>
                </a:solidFill>
                <a:latin typeface="Times New Roman" panose="02020603050405020304" pitchFamily="18" charset="0"/>
                <a:cs typeface="Times New Roman" panose="02020603050405020304" pitchFamily="18" charset="0"/>
              </a:rPr>
              <a:t>Business Process Model and Notation</a:t>
            </a:r>
            <a:r>
              <a:rPr lang="ru-RU" sz="2000" b="1" dirty="0">
                <a:solidFill>
                  <a:srgbClr val="003366"/>
                </a:solidFill>
                <a:latin typeface="Times New Roman" panose="02020603050405020304" pitchFamily="18" charset="0"/>
                <a:cs typeface="Times New Roman" panose="02020603050405020304" pitchFamily="18" charset="0"/>
              </a:rPr>
              <a:t>)</a:t>
            </a:r>
            <a:r>
              <a:rPr lang="ru-RU" sz="2000" b="1" dirty="0" smtClean="0">
                <a:solidFill>
                  <a:srgbClr val="003366"/>
                </a:solidFill>
                <a:latin typeface="Times New Roman" panose="02020603050405020304" pitchFamily="18" charset="0"/>
                <a:cs typeface="Times New Roman" panose="02020603050405020304" pitchFamily="18" charset="0"/>
              </a:rPr>
              <a:t>:</a:t>
            </a:r>
            <a:r>
              <a:rPr lang="en-US" sz="2000" dirty="0" smtClean="0">
                <a:solidFill>
                  <a:srgbClr val="003366"/>
                </a:solidFill>
                <a:latin typeface="Times New Roman" panose="02020603050405020304" pitchFamily="18" charset="0"/>
                <a:cs typeface="Times New Roman" panose="02020603050405020304" pitchFamily="18" charset="0"/>
              </a:rPr>
              <a:t> </a:t>
            </a:r>
            <a:endParaRPr lang="ru-RU" sz="2000" dirty="0" smtClean="0">
              <a:solidFill>
                <a:srgbClr val="003366"/>
              </a:solidFill>
              <a:latin typeface="Times New Roman" panose="02020603050405020304" pitchFamily="18" charset="0"/>
              <a:cs typeface="Times New Roman" panose="02020603050405020304" pitchFamily="18" charset="0"/>
            </a:endParaRPr>
          </a:p>
          <a:p>
            <a:pPr marL="0" indent="457200" algn="just" eaLnBrk="1" hangingPunct="1">
              <a:lnSpc>
                <a:spcPct val="90000"/>
              </a:lnSpc>
              <a:spcBef>
                <a:spcPts val="0"/>
              </a:spcBef>
              <a:buNone/>
              <a:defRPr/>
            </a:pPr>
            <a:endParaRPr lang="ru-RU" sz="2000" b="1" dirty="0" smtClean="0">
              <a:solidFill>
                <a:srgbClr val="003366"/>
              </a:solidFill>
              <a:latin typeface="Times New Roman" panose="02020603050405020304" pitchFamily="18" charset="0"/>
              <a:cs typeface="Times New Roman" panose="02020603050405020304" pitchFamily="18" charset="0"/>
            </a:endParaRPr>
          </a:p>
          <a:p>
            <a:pPr algn="just" eaLnBrk="1" hangingPunct="1">
              <a:lnSpc>
                <a:spcPct val="90000"/>
              </a:lnSpc>
              <a:spcBef>
                <a:spcPts val="0"/>
              </a:spcBef>
              <a:buClr>
                <a:schemeClr val="tx1"/>
              </a:buClr>
              <a:buFontTx/>
              <a:buChar char="►"/>
              <a:defRPr/>
            </a:pPr>
            <a:r>
              <a:rPr lang="ru-RU" sz="2000" dirty="0" smtClean="0">
                <a:solidFill>
                  <a:srgbClr val="003366"/>
                </a:solidFill>
                <a:latin typeface="Times New Roman" panose="02020603050405020304" pitchFamily="18" charset="0"/>
                <a:cs typeface="Times New Roman" panose="02020603050405020304" pitchFamily="18" charset="0"/>
              </a:rPr>
              <a:t>Является </a:t>
            </a:r>
            <a:r>
              <a:rPr lang="ru-RU" sz="2000" dirty="0">
                <a:solidFill>
                  <a:srgbClr val="003366"/>
                </a:solidFill>
                <a:latin typeface="Times New Roman" panose="02020603050405020304" pitchFamily="18" charset="0"/>
                <a:cs typeface="Times New Roman" panose="02020603050405020304" pitchFamily="18" charset="0"/>
              </a:rPr>
              <a:t>одновременно</a:t>
            </a:r>
            <a:r>
              <a:rPr lang="ru-RU" sz="2000" dirty="0" smtClean="0">
                <a:solidFill>
                  <a:srgbClr val="003366"/>
                </a:solidFill>
                <a:latin typeface="Times New Roman" panose="02020603050405020304" pitchFamily="18" charset="0"/>
                <a:cs typeface="Times New Roman" panose="02020603050405020304" pitchFamily="18" charset="0"/>
              </a:rPr>
              <a:t> средством </a:t>
            </a:r>
            <a:r>
              <a:rPr lang="ru-RU" sz="2000" dirty="0">
                <a:solidFill>
                  <a:srgbClr val="003366"/>
                </a:solidFill>
                <a:latin typeface="Times New Roman" panose="02020603050405020304" pitchFamily="18" charset="0"/>
                <a:cs typeface="Times New Roman" panose="02020603050405020304" pitchFamily="18" charset="0"/>
              </a:rPr>
              <a:t>графического визуального моделирования бизнес-процессов и </a:t>
            </a:r>
            <a:r>
              <a:rPr lang="ru-RU" sz="2000" dirty="0" smtClean="0">
                <a:solidFill>
                  <a:srgbClr val="003366"/>
                </a:solidFill>
                <a:latin typeface="Times New Roman" panose="02020603050405020304" pitchFamily="18" charset="0"/>
                <a:cs typeface="Times New Roman" panose="02020603050405020304" pitchFamily="18" charset="0"/>
              </a:rPr>
              <a:t>языком </a:t>
            </a:r>
            <a:r>
              <a:rPr lang="ru-RU" sz="2000" dirty="0">
                <a:solidFill>
                  <a:srgbClr val="003366"/>
                </a:solidFill>
                <a:latin typeface="Times New Roman" panose="02020603050405020304" pitchFamily="18" charset="0"/>
                <a:cs typeface="Times New Roman" panose="02020603050405020304" pitchFamily="18" charset="0"/>
              </a:rPr>
              <a:t>создания исполняемой модели </a:t>
            </a:r>
            <a:r>
              <a:rPr lang="ru-RU" sz="2000" dirty="0" smtClean="0">
                <a:solidFill>
                  <a:srgbClr val="003366"/>
                </a:solidFill>
                <a:latin typeface="Times New Roman" panose="02020603050405020304" pitchFamily="18" charset="0"/>
                <a:cs typeface="Times New Roman" panose="02020603050405020304" pitchFamily="18" charset="0"/>
              </a:rPr>
              <a:t>бизнес-процесса.</a:t>
            </a:r>
          </a:p>
          <a:p>
            <a:pPr algn="just" eaLnBrk="1" hangingPunct="1">
              <a:lnSpc>
                <a:spcPct val="90000"/>
              </a:lnSpc>
              <a:spcBef>
                <a:spcPts val="0"/>
              </a:spcBef>
              <a:buClr>
                <a:schemeClr val="tx1"/>
              </a:buClr>
              <a:buFontTx/>
              <a:buChar char="►"/>
              <a:defRPr/>
            </a:pPr>
            <a:endParaRPr lang="ru-RU" sz="2000" dirty="0" smtClean="0">
              <a:solidFill>
                <a:srgbClr val="003366"/>
              </a:solidFill>
              <a:latin typeface="Times New Roman" panose="02020603050405020304" pitchFamily="18" charset="0"/>
              <a:cs typeface="Times New Roman" panose="02020603050405020304" pitchFamily="18" charset="0"/>
            </a:endParaRPr>
          </a:p>
          <a:p>
            <a:pPr algn="just" eaLnBrk="1" hangingPunct="1">
              <a:lnSpc>
                <a:spcPct val="90000"/>
              </a:lnSpc>
              <a:spcBef>
                <a:spcPts val="0"/>
              </a:spcBef>
              <a:buClr>
                <a:schemeClr val="tx1"/>
              </a:buClr>
              <a:buFontTx/>
              <a:buChar char="►"/>
              <a:defRPr/>
            </a:pPr>
            <a:r>
              <a:rPr lang="ru-RU" sz="2000" dirty="0" smtClean="0">
                <a:solidFill>
                  <a:srgbClr val="003366"/>
                </a:solidFill>
                <a:latin typeface="Times New Roman" panose="02020603050405020304" pitchFamily="18" charset="0"/>
                <a:cs typeface="Times New Roman" panose="02020603050405020304" pitchFamily="18" charset="0"/>
              </a:rPr>
              <a:t>Разработчик: общественная организация </a:t>
            </a:r>
            <a:r>
              <a:rPr lang="en-US" sz="2000" b="1" i="1" dirty="0">
                <a:solidFill>
                  <a:srgbClr val="003366"/>
                </a:solidFill>
                <a:latin typeface="Times New Roman" panose="02020603050405020304" pitchFamily="18" charset="0"/>
                <a:cs typeface="Times New Roman" panose="02020603050405020304" pitchFamily="18" charset="0"/>
              </a:rPr>
              <a:t>Object Management </a:t>
            </a:r>
            <a:r>
              <a:rPr lang="en-US" sz="2000" b="1" i="1" dirty="0" smtClean="0">
                <a:solidFill>
                  <a:srgbClr val="003366"/>
                </a:solidFill>
                <a:latin typeface="Times New Roman" panose="02020603050405020304" pitchFamily="18" charset="0"/>
                <a:cs typeface="Times New Roman" panose="02020603050405020304" pitchFamily="18" charset="0"/>
              </a:rPr>
              <a:t>Group</a:t>
            </a:r>
            <a:r>
              <a:rPr lang="ru-RU" sz="2000" dirty="0" smtClean="0">
                <a:solidFill>
                  <a:srgbClr val="003366"/>
                </a:solidFill>
                <a:latin typeface="Times New Roman" panose="02020603050405020304" pitchFamily="18" charset="0"/>
                <a:cs typeface="Times New Roman" panose="02020603050405020304" pitchFamily="18" charset="0"/>
              </a:rPr>
              <a:t>.</a:t>
            </a:r>
          </a:p>
          <a:p>
            <a:pPr algn="just" eaLnBrk="1" hangingPunct="1">
              <a:lnSpc>
                <a:spcPct val="90000"/>
              </a:lnSpc>
              <a:spcBef>
                <a:spcPts val="0"/>
              </a:spcBef>
              <a:buClr>
                <a:schemeClr val="tx1"/>
              </a:buClr>
              <a:buFontTx/>
              <a:buChar char="►"/>
              <a:defRPr/>
            </a:pPr>
            <a:endParaRPr lang="ru-RU" sz="2000" dirty="0" smtClean="0">
              <a:solidFill>
                <a:srgbClr val="003366"/>
              </a:solidFill>
              <a:latin typeface="Times New Roman" panose="02020603050405020304" pitchFamily="18" charset="0"/>
              <a:cs typeface="Times New Roman" panose="02020603050405020304" pitchFamily="18" charset="0"/>
            </a:endParaRPr>
          </a:p>
          <a:p>
            <a:pPr algn="just" eaLnBrk="1" hangingPunct="1">
              <a:lnSpc>
                <a:spcPct val="90000"/>
              </a:lnSpc>
              <a:spcBef>
                <a:spcPts val="0"/>
              </a:spcBef>
              <a:buClr>
                <a:schemeClr val="tx1"/>
              </a:buClr>
              <a:buFontTx/>
              <a:buChar char="►"/>
              <a:defRPr/>
            </a:pPr>
            <a:r>
              <a:rPr lang="ru-RU" sz="2000" dirty="0" smtClean="0">
                <a:solidFill>
                  <a:srgbClr val="003366"/>
                </a:solidFill>
                <a:latin typeface="Times New Roman" panose="02020603050405020304" pitchFamily="18" charset="0"/>
                <a:cs typeface="Times New Roman" panose="02020603050405020304" pitchFamily="18" charset="0"/>
              </a:rPr>
              <a:t>Имеет </a:t>
            </a:r>
            <a:r>
              <a:rPr lang="ru-RU" sz="2000" dirty="0">
                <a:solidFill>
                  <a:srgbClr val="003366"/>
                </a:solidFill>
                <a:latin typeface="Times New Roman" panose="02020603050405020304" pitchFamily="18" charset="0"/>
                <a:cs typeface="Times New Roman" panose="02020603050405020304" pitchFamily="18" charset="0"/>
              </a:rPr>
              <a:t>статус индустриального стандарта (носит рекомендательный, а не обязательный характер</a:t>
            </a:r>
            <a:r>
              <a:rPr lang="ru-RU" sz="2000" dirty="0" smtClean="0">
                <a:solidFill>
                  <a:srgbClr val="003366"/>
                </a:solidFill>
                <a:latin typeface="Times New Roman" panose="02020603050405020304" pitchFamily="18" charset="0"/>
                <a:cs typeface="Times New Roman" panose="02020603050405020304" pitchFamily="18" charset="0"/>
              </a:rPr>
              <a:t>).</a:t>
            </a:r>
            <a:endParaRPr lang="ru-RU" sz="2000" dirty="0">
              <a:solidFill>
                <a:srgbClr val="003366"/>
              </a:solidFill>
              <a:latin typeface="Times New Roman" panose="02020603050405020304" pitchFamily="18" charset="0"/>
              <a:cs typeface="Times New Roman" panose="02020603050405020304" pitchFamily="18" charset="0"/>
            </a:endParaRPr>
          </a:p>
          <a:p>
            <a:pPr algn="just" eaLnBrk="1" hangingPunct="1">
              <a:lnSpc>
                <a:spcPct val="90000"/>
              </a:lnSpc>
              <a:spcBef>
                <a:spcPts val="0"/>
              </a:spcBef>
              <a:buClr>
                <a:schemeClr val="tx1"/>
              </a:buClr>
              <a:buFontTx/>
              <a:buChar char="►"/>
              <a:defRPr/>
            </a:pPr>
            <a:endParaRPr lang="ru-RU" altLang="ru-RU" sz="2000" dirty="0" smtClean="0">
              <a:solidFill>
                <a:srgbClr val="003366"/>
              </a:solidFill>
              <a:latin typeface="Times New Roman" panose="02020603050405020304" pitchFamily="18" charset="0"/>
              <a:cs typeface="Times New Roman" panose="02020603050405020304" pitchFamily="18" charset="0"/>
            </a:endParaRPr>
          </a:p>
          <a:p>
            <a:pPr algn="just" eaLnBrk="1" hangingPunct="1">
              <a:lnSpc>
                <a:spcPct val="90000"/>
              </a:lnSpc>
              <a:spcBef>
                <a:spcPts val="0"/>
              </a:spcBef>
              <a:buClr>
                <a:schemeClr val="tx1"/>
              </a:buClr>
              <a:buFontTx/>
              <a:buChar char="►"/>
              <a:defRPr/>
            </a:pPr>
            <a:r>
              <a:rPr lang="ru-RU" altLang="ru-RU" sz="2000" dirty="0" smtClean="0">
                <a:solidFill>
                  <a:srgbClr val="003366"/>
                </a:solidFill>
                <a:latin typeface="Times New Roman" panose="02020603050405020304" pitchFamily="18" charset="0"/>
                <a:cs typeface="Times New Roman" panose="02020603050405020304" pitchFamily="18" charset="0"/>
              </a:rPr>
              <a:t>Текущая </a:t>
            </a:r>
            <a:r>
              <a:rPr lang="ru-RU" altLang="ru-RU" sz="2000" dirty="0">
                <a:solidFill>
                  <a:srgbClr val="003366"/>
                </a:solidFill>
                <a:latin typeface="Times New Roman" panose="02020603050405020304" pitchFamily="18" charset="0"/>
                <a:cs typeface="Times New Roman" panose="02020603050405020304" pitchFamily="18" charset="0"/>
              </a:rPr>
              <a:t>версия – </a:t>
            </a:r>
            <a:r>
              <a:rPr lang="en-US" altLang="ru-RU" sz="2000" b="1" dirty="0">
                <a:solidFill>
                  <a:srgbClr val="003366"/>
                </a:solidFill>
                <a:latin typeface="Times New Roman" panose="02020603050405020304" pitchFamily="18" charset="0"/>
                <a:cs typeface="Times New Roman" panose="02020603050405020304" pitchFamily="18" charset="0"/>
              </a:rPr>
              <a:t>BPMN </a:t>
            </a:r>
            <a:r>
              <a:rPr lang="en-US" altLang="ru-RU" sz="2000" b="1" dirty="0" smtClean="0">
                <a:solidFill>
                  <a:srgbClr val="003366"/>
                </a:solidFill>
                <a:latin typeface="Times New Roman" panose="02020603050405020304" pitchFamily="18" charset="0"/>
                <a:cs typeface="Times New Roman" panose="02020603050405020304" pitchFamily="18" charset="0"/>
              </a:rPr>
              <a:t>2.0</a:t>
            </a:r>
            <a:r>
              <a:rPr lang="ru-RU" altLang="ru-RU" sz="2000" dirty="0" smtClean="0">
                <a:solidFill>
                  <a:srgbClr val="003366"/>
                </a:solidFill>
                <a:latin typeface="Times New Roman" panose="02020603050405020304" pitchFamily="18" charset="0"/>
                <a:cs typeface="Times New Roman" panose="02020603050405020304" pitchFamily="18" charset="0"/>
              </a:rPr>
              <a:t>.</a:t>
            </a:r>
            <a:endParaRPr lang="ru-RU" altLang="ru-RU" sz="2000" b="1" dirty="0">
              <a:solidFill>
                <a:srgbClr val="003366"/>
              </a:solidFill>
              <a:latin typeface="Times New Roman" panose="02020603050405020304" pitchFamily="18" charset="0"/>
              <a:cs typeface="Times New Roman" panose="02020603050405020304" pitchFamily="18" charset="0"/>
            </a:endParaRPr>
          </a:p>
          <a:p>
            <a:pPr marL="0" indent="457200" algn="just" eaLnBrk="1" hangingPunct="1">
              <a:lnSpc>
                <a:spcPct val="90000"/>
              </a:lnSpc>
              <a:spcBef>
                <a:spcPts val="0"/>
              </a:spcBef>
              <a:defRPr/>
            </a:pPr>
            <a:endParaRPr lang="ru-RU" sz="2000" dirty="0" smtClean="0">
              <a:solidFill>
                <a:srgbClr val="003366"/>
              </a:solidFill>
              <a:latin typeface="Times New Roman" panose="02020603050405020304" pitchFamily="18" charset="0"/>
              <a:cs typeface="Times New Roman" panose="02020603050405020304" pitchFamily="18" charset="0"/>
            </a:endParaRPr>
          </a:p>
          <a:p>
            <a:pPr marL="0" indent="457200" algn="just" eaLnBrk="1" hangingPunct="1">
              <a:lnSpc>
                <a:spcPct val="90000"/>
              </a:lnSpc>
              <a:spcBef>
                <a:spcPts val="0"/>
              </a:spcBef>
              <a:defRPr/>
            </a:pPr>
            <a:endParaRPr lang="ru-RU" altLang="ru-RU" sz="2000" b="1" dirty="0">
              <a:solidFill>
                <a:srgbClr val="003366"/>
              </a:solidFill>
              <a:latin typeface="Times New Roman" panose="02020603050405020304" pitchFamily="18" charset="0"/>
              <a:cs typeface="Times New Roman" panose="02020603050405020304" pitchFamily="18" charset="0"/>
            </a:endParaRPr>
          </a:p>
          <a:p>
            <a:pPr marL="0" indent="457200" algn="just" eaLnBrk="1" hangingPunct="1">
              <a:lnSpc>
                <a:spcPct val="90000"/>
              </a:lnSpc>
              <a:spcBef>
                <a:spcPts val="0"/>
              </a:spcBef>
              <a:defRPr/>
            </a:pPr>
            <a:endParaRPr lang="ru-RU" altLang="ru-RU" sz="2000" b="1" dirty="0">
              <a:solidFill>
                <a:srgbClr val="003366"/>
              </a:solidFill>
              <a:latin typeface="Times New Roman" panose="02020603050405020304" pitchFamily="18" charset="0"/>
              <a:cs typeface="Times New Roman" panose="02020603050405020304" pitchFamily="18" charset="0"/>
            </a:endParaRPr>
          </a:p>
          <a:p>
            <a:pPr marL="0" indent="457200" algn="just" eaLnBrk="1" hangingPunct="1">
              <a:lnSpc>
                <a:spcPct val="90000"/>
              </a:lnSpc>
              <a:spcBef>
                <a:spcPts val="0"/>
              </a:spcBef>
              <a:defRPr/>
            </a:pPr>
            <a:endParaRPr lang="ru-RU" altLang="ru-RU" sz="2000" b="1" dirty="0" smtClean="0">
              <a:solidFill>
                <a:srgbClr val="003366"/>
              </a:solidFill>
              <a:latin typeface="Times New Roman" panose="02020603050405020304" pitchFamily="18" charset="0"/>
              <a:cs typeface="Times New Roman" panose="02020603050405020304" pitchFamily="18" charset="0"/>
            </a:endParaRPr>
          </a:p>
          <a:p>
            <a:pPr marL="0" indent="457200" algn="just" eaLnBrk="1" hangingPunct="1">
              <a:lnSpc>
                <a:spcPct val="90000"/>
              </a:lnSpc>
              <a:spcBef>
                <a:spcPts val="0"/>
              </a:spcBef>
              <a:defRPr/>
            </a:pPr>
            <a:endParaRPr lang="ru-RU" altLang="ru-RU" sz="2000" b="1" dirty="0">
              <a:solidFill>
                <a:srgbClr val="003366"/>
              </a:solidFill>
              <a:latin typeface="Times New Roman" panose="02020603050405020304" pitchFamily="18" charset="0"/>
              <a:cs typeface="Times New Roman" panose="02020603050405020304" pitchFamily="18" charset="0"/>
            </a:endParaRPr>
          </a:p>
        </p:txBody>
      </p:sp>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5</a:t>
            </a:fld>
            <a:endParaRPr lang="ru-RU" altLang="ru-RU">
              <a:solidFill>
                <a:srgbClr val="003366"/>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50</a:t>
            </a:fld>
            <a:endParaRPr lang="ru-RU" altLang="ru-RU">
              <a:solidFill>
                <a:srgbClr val="003366"/>
              </a:solidFill>
            </a:endParaRPr>
          </a:p>
        </p:txBody>
      </p:sp>
      <p:pic>
        <p:nvPicPr>
          <p:cNvPr id="5122" name="Picture 2" descr="H:\МИРЭА_09-06-19\КБ-1\УММ\01_Специалитет\РиЭЗАС\БАСО-01-15_10.05.03\БАСО-01-15_10.05.03(Л-16_Лаб-12_ПЗ-16_КР_Экз)8сем\Лекции(20)\Лекции_8семестр(20) Готово!!!\5_Тема5.Методология BPMN(4)\media\image61.jpe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923764" y="1097868"/>
            <a:ext cx="428625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Прямоугольник 3"/>
          <p:cNvSpPr/>
          <p:nvPr/>
        </p:nvSpPr>
        <p:spPr>
          <a:xfrm>
            <a:off x="1542889" y="3149937"/>
            <a:ext cx="3048000" cy="400110"/>
          </a:xfrm>
          <a:prstGeom prst="rect">
            <a:avLst/>
          </a:prstGeom>
        </p:spPr>
        <p:txBody>
          <a:bodyPr>
            <a:spAutoFit/>
          </a:bodyPr>
          <a:lstStyle/>
          <a:p>
            <a:pPr algn="ctr"/>
            <a:r>
              <a:rPr lang="ru-RU" dirty="0">
                <a:solidFill>
                  <a:srgbClr val="003366"/>
                </a:solidFill>
              </a:rPr>
              <a:t>Рисунок </a:t>
            </a:r>
            <a:r>
              <a:rPr lang="ru-RU" dirty="0" smtClean="0">
                <a:solidFill>
                  <a:srgbClr val="003366"/>
                </a:solidFill>
              </a:rPr>
              <a:t>6-5 </a:t>
            </a:r>
            <a:endParaRPr lang="ru-RU" dirty="0">
              <a:solidFill>
                <a:srgbClr val="003366"/>
              </a:solidFill>
            </a:endParaRPr>
          </a:p>
        </p:txBody>
      </p:sp>
      <p:sp>
        <p:nvSpPr>
          <p:cNvPr id="5" name="Прямоугольник 4"/>
          <p:cNvSpPr/>
          <p:nvPr/>
        </p:nvSpPr>
        <p:spPr>
          <a:xfrm>
            <a:off x="0" y="225495"/>
            <a:ext cx="6095999" cy="461665"/>
          </a:xfrm>
          <a:prstGeom prst="rect">
            <a:avLst/>
          </a:prstGeom>
        </p:spPr>
        <p:txBody>
          <a:bodyPr wrap="square">
            <a:spAutoFit/>
          </a:bodyPr>
          <a:lstStyle/>
          <a:p>
            <a:pPr algn="ctr"/>
            <a:r>
              <a:rPr lang="ru-RU" sz="2400" dirty="0">
                <a:solidFill>
                  <a:srgbClr val="003366"/>
                </a:solidFill>
              </a:rPr>
              <a:t>Ассоциация данных в событиях</a:t>
            </a:r>
          </a:p>
        </p:txBody>
      </p:sp>
    </p:spTree>
    <p:extLst>
      <p:ext uri="{BB962C8B-B14F-4D97-AF65-F5344CB8AC3E}">
        <p14:creationId xmlns:p14="http://schemas.microsoft.com/office/powerpoint/2010/main" val="42121315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51</a:t>
            </a:fld>
            <a:endParaRPr lang="ru-RU" altLang="ru-RU">
              <a:solidFill>
                <a:srgbClr val="003366"/>
              </a:solidFill>
            </a:endParaRPr>
          </a:p>
        </p:txBody>
      </p:sp>
      <p:sp>
        <p:nvSpPr>
          <p:cNvPr id="5" name="Прямоугольник 4"/>
          <p:cNvSpPr/>
          <p:nvPr/>
        </p:nvSpPr>
        <p:spPr>
          <a:xfrm>
            <a:off x="-5326" y="735184"/>
            <a:ext cx="6096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228611" algn="just" eaLnBrk="1" fontAlgn="auto" hangingPunct="1">
              <a:spcAft>
                <a:spcPts val="0"/>
              </a:spcAft>
              <a:buClr>
                <a:schemeClr val="bg2"/>
              </a:buClr>
              <a:buSzPct val="75000"/>
              <a:buFont typeface="Wingdings" panose="05000000000000000000" pitchFamily="2" charset="2"/>
              <a:buNone/>
            </a:pPr>
            <a:r>
              <a:rPr lang="ru-RU" sz="3600" dirty="0">
                <a:solidFill>
                  <a:srgbClr val="003366"/>
                </a:solidFill>
                <a:latin typeface="+mj-lt"/>
                <a:ea typeface="+mj-ea"/>
                <a:cs typeface="+mj-cs"/>
              </a:rPr>
              <a:t>3. Соединительные </a:t>
            </a:r>
          </a:p>
          <a:p>
            <a:pPr marL="228611" algn="just" eaLnBrk="1" fontAlgn="auto" hangingPunct="1">
              <a:spcAft>
                <a:spcPts val="0"/>
              </a:spcAft>
              <a:buClr>
                <a:schemeClr val="bg2"/>
              </a:buClr>
              <a:buSzPct val="75000"/>
              <a:buFont typeface="Wingdings" panose="05000000000000000000" pitchFamily="2" charset="2"/>
              <a:buNone/>
            </a:pPr>
            <a:r>
              <a:rPr lang="ru-RU" sz="3600" dirty="0">
                <a:solidFill>
                  <a:srgbClr val="003366"/>
                </a:solidFill>
                <a:latin typeface="+mj-lt"/>
                <a:ea typeface="+mj-ea"/>
                <a:cs typeface="+mj-cs"/>
              </a:rPr>
              <a:t>элементы</a:t>
            </a:r>
          </a:p>
        </p:txBody>
      </p:sp>
      <p:pic>
        <p:nvPicPr>
          <p:cNvPr id="3" name="Рисунок 2"/>
          <p:cNvPicPr>
            <a:picLocks noChangeAspect="1"/>
          </p:cNvPicPr>
          <p:nvPr/>
        </p:nvPicPr>
        <p:blipFill>
          <a:blip r:embed="rId3"/>
          <a:stretch>
            <a:fillRect/>
          </a:stretch>
        </p:blipFill>
        <p:spPr>
          <a:xfrm>
            <a:off x="3192016" y="1460384"/>
            <a:ext cx="1923106" cy="3010470"/>
          </a:xfrm>
          <a:prstGeom prst="rect">
            <a:avLst/>
          </a:prstGeom>
        </p:spPr>
      </p:pic>
    </p:spTree>
    <p:extLst>
      <p:ext uri="{BB962C8B-B14F-4D97-AF65-F5344CB8AC3E}">
        <p14:creationId xmlns:p14="http://schemas.microsoft.com/office/powerpoint/2010/main" val="23524223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52</a:t>
            </a:fld>
            <a:endParaRPr lang="ru-RU" altLang="ru-RU">
              <a:solidFill>
                <a:srgbClr val="003366"/>
              </a:solidFill>
            </a:endParaRPr>
          </a:p>
        </p:txBody>
      </p:sp>
      <p:sp>
        <p:nvSpPr>
          <p:cNvPr id="6" name="Прямоугольник 5"/>
          <p:cNvSpPr/>
          <p:nvPr/>
        </p:nvSpPr>
        <p:spPr>
          <a:xfrm>
            <a:off x="59668" y="773832"/>
            <a:ext cx="6036332" cy="3046988"/>
          </a:xfrm>
          <a:prstGeom prst="rect">
            <a:avLst/>
          </a:prstGeom>
        </p:spPr>
        <p:txBody>
          <a:bodyPr wrap="square">
            <a:spAutoFit/>
          </a:bodyPr>
          <a:lstStyle/>
          <a:p>
            <a:pPr indent="457200" algn="just">
              <a:spcBef>
                <a:spcPts val="0"/>
              </a:spcBef>
            </a:pPr>
            <a:r>
              <a:rPr lang="ru-RU" sz="2400" dirty="0" smtClean="0">
                <a:solidFill>
                  <a:srgbClr val="003366"/>
                </a:solidFill>
              </a:rPr>
              <a:t>Назначение соединительных элементов -  </a:t>
            </a:r>
            <a:r>
              <a:rPr lang="ru-RU" sz="2400" b="0" dirty="0" smtClean="0">
                <a:solidFill>
                  <a:srgbClr val="003366"/>
                </a:solidFill>
              </a:rPr>
              <a:t>связывание элементов нотации. </a:t>
            </a:r>
          </a:p>
          <a:p>
            <a:pPr indent="457200" algn="just">
              <a:spcBef>
                <a:spcPts val="0"/>
              </a:spcBef>
            </a:pPr>
            <a:endParaRPr lang="ru-RU" sz="2400" dirty="0">
              <a:solidFill>
                <a:srgbClr val="003366"/>
              </a:solidFill>
            </a:endParaRPr>
          </a:p>
          <a:p>
            <a:pPr indent="457200" algn="just">
              <a:spcBef>
                <a:spcPts val="0"/>
              </a:spcBef>
            </a:pPr>
            <a:r>
              <a:rPr lang="ru-RU" sz="2400" dirty="0" smtClean="0">
                <a:solidFill>
                  <a:srgbClr val="003366"/>
                </a:solidFill>
              </a:rPr>
              <a:t>К соединительным элементам относятся: </a:t>
            </a:r>
          </a:p>
          <a:p>
            <a:pPr indent="457200" algn="just" eaLnBrk="1" hangingPunct="1">
              <a:spcBef>
                <a:spcPts val="0"/>
              </a:spcBef>
              <a:buClr>
                <a:schemeClr val="tx1"/>
              </a:buClr>
              <a:buSzPct val="100000"/>
              <a:buFont typeface="Wingdings" panose="05000000000000000000" pitchFamily="2" charset="2"/>
              <a:buChar char="n"/>
              <a:defRPr/>
            </a:pPr>
            <a:r>
              <a:rPr lang="ru-RU" sz="2400" b="0" dirty="0">
                <a:solidFill>
                  <a:srgbClr val="003366"/>
                </a:solidFill>
                <a:cs typeface="Times New Roman" panose="02020603050405020304" pitchFamily="18" charset="0"/>
              </a:rPr>
              <a:t>Потоки управления. </a:t>
            </a:r>
          </a:p>
          <a:p>
            <a:pPr indent="457200" algn="just" eaLnBrk="1" hangingPunct="1">
              <a:spcBef>
                <a:spcPts val="0"/>
              </a:spcBef>
              <a:buClr>
                <a:schemeClr val="tx1"/>
              </a:buClr>
              <a:buSzPct val="100000"/>
              <a:buFont typeface="Wingdings" panose="05000000000000000000" pitchFamily="2" charset="2"/>
              <a:buChar char="n"/>
              <a:defRPr/>
            </a:pPr>
            <a:r>
              <a:rPr lang="ru-RU" sz="2400" b="0" dirty="0">
                <a:solidFill>
                  <a:srgbClr val="003366"/>
                </a:solidFill>
                <a:cs typeface="Times New Roman" panose="02020603050405020304" pitchFamily="18" charset="0"/>
              </a:rPr>
              <a:t>Ассоциации. </a:t>
            </a:r>
          </a:p>
          <a:p>
            <a:pPr indent="457200" algn="just" eaLnBrk="1" hangingPunct="1">
              <a:spcBef>
                <a:spcPts val="0"/>
              </a:spcBef>
              <a:buClr>
                <a:schemeClr val="tx1"/>
              </a:buClr>
              <a:buSzPct val="100000"/>
              <a:buFont typeface="Wingdings" panose="05000000000000000000" pitchFamily="2" charset="2"/>
              <a:buChar char="n"/>
              <a:defRPr/>
            </a:pPr>
            <a:r>
              <a:rPr lang="ru-RU" sz="2400" b="0" dirty="0">
                <a:solidFill>
                  <a:srgbClr val="003366"/>
                </a:solidFill>
                <a:cs typeface="Times New Roman" panose="02020603050405020304" pitchFamily="18" charset="0"/>
              </a:rPr>
              <a:t>Потоки сообщений.</a:t>
            </a:r>
          </a:p>
        </p:txBody>
      </p:sp>
    </p:spTree>
    <p:extLst>
      <p:ext uri="{BB962C8B-B14F-4D97-AF65-F5344CB8AC3E}">
        <p14:creationId xmlns:p14="http://schemas.microsoft.com/office/powerpoint/2010/main" val="32985346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53</a:t>
            </a:fld>
            <a:endParaRPr lang="ru-RU" altLang="ru-RU">
              <a:solidFill>
                <a:srgbClr val="003366"/>
              </a:solidFill>
            </a:endParaRPr>
          </a:p>
        </p:txBody>
      </p:sp>
      <p:sp>
        <p:nvSpPr>
          <p:cNvPr id="6" name="Прямоугольник 5"/>
          <p:cNvSpPr/>
          <p:nvPr/>
        </p:nvSpPr>
        <p:spPr>
          <a:xfrm>
            <a:off x="0" y="1925960"/>
            <a:ext cx="6096000" cy="461665"/>
          </a:xfrm>
          <a:prstGeom prst="rect">
            <a:avLst/>
          </a:prstGeom>
        </p:spPr>
        <p:txBody>
          <a:bodyPr wrap="square">
            <a:spAutoFit/>
          </a:bodyPr>
          <a:lstStyle/>
          <a:p>
            <a:pPr indent="457200" algn="ctr"/>
            <a:r>
              <a:rPr lang="ru-RU" sz="2400" dirty="0" smtClean="0">
                <a:solidFill>
                  <a:srgbClr val="003366"/>
                </a:solidFill>
              </a:rPr>
              <a:t>Потоки управления</a:t>
            </a:r>
            <a:endParaRPr lang="ru-RU" sz="2400" b="0" dirty="0">
              <a:solidFill>
                <a:srgbClr val="003366"/>
              </a:solidFill>
            </a:endParaRPr>
          </a:p>
        </p:txBody>
      </p:sp>
    </p:spTree>
    <p:extLst>
      <p:ext uri="{BB962C8B-B14F-4D97-AF65-F5344CB8AC3E}">
        <p14:creationId xmlns:p14="http://schemas.microsoft.com/office/powerpoint/2010/main" val="18356161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54</a:t>
            </a:fld>
            <a:endParaRPr lang="ru-RU" altLang="ru-RU">
              <a:solidFill>
                <a:srgbClr val="003366"/>
              </a:solidFill>
            </a:endParaRPr>
          </a:p>
        </p:txBody>
      </p:sp>
      <p:sp>
        <p:nvSpPr>
          <p:cNvPr id="6" name="Прямоугольник 5"/>
          <p:cNvSpPr/>
          <p:nvPr/>
        </p:nvSpPr>
        <p:spPr>
          <a:xfrm>
            <a:off x="17213" y="1313892"/>
            <a:ext cx="6096000" cy="1569660"/>
          </a:xfrm>
          <a:prstGeom prst="rect">
            <a:avLst/>
          </a:prstGeom>
        </p:spPr>
        <p:txBody>
          <a:bodyPr wrap="square">
            <a:spAutoFit/>
          </a:bodyPr>
          <a:lstStyle/>
          <a:p>
            <a:pPr indent="457200" algn="just"/>
            <a:r>
              <a:rPr lang="ru-RU" sz="2400" dirty="0" smtClean="0">
                <a:solidFill>
                  <a:srgbClr val="003366"/>
                </a:solidFill>
              </a:rPr>
              <a:t>Потоки </a:t>
            </a:r>
            <a:r>
              <a:rPr lang="ru-RU" sz="2400" dirty="0">
                <a:solidFill>
                  <a:srgbClr val="003366"/>
                </a:solidFill>
              </a:rPr>
              <a:t>управления </a:t>
            </a:r>
            <a:r>
              <a:rPr lang="ru-RU" sz="2400" b="0" dirty="0">
                <a:solidFill>
                  <a:srgbClr val="003366"/>
                </a:solidFill>
              </a:rPr>
              <a:t>связывают отдельные операции, логические операторы и события в логическую цепочку и устанавливают порядок их выполнения</a:t>
            </a:r>
            <a:r>
              <a:rPr lang="ru-RU" sz="2400" b="0" dirty="0" smtClean="0">
                <a:solidFill>
                  <a:srgbClr val="003366"/>
                </a:solidFill>
              </a:rPr>
              <a:t>.</a:t>
            </a:r>
            <a:endParaRPr lang="ru-RU" sz="2400" b="0" dirty="0">
              <a:solidFill>
                <a:srgbClr val="003366"/>
              </a:solidFill>
            </a:endParaRPr>
          </a:p>
        </p:txBody>
      </p:sp>
    </p:spTree>
    <p:extLst>
      <p:ext uri="{BB962C8B-B14F-4D97-AF65-F5344CB8AC3E}">
        <p14:creationId xmlns:p14="http://schemas.microsoft.com/office/powerpoint/2010/main" val="23610099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pPr>
                <a:defRPr/>
              </a:pPr>
              <a:t>55</a:t>
            </a:fld>
            <a:endParaRPr lang="ru-RU" altLang="ru-RU"/>
          </a:p>
        </p:txBody>
      </p:sp>
      <p:pic>
        <p:nvPicPr>
          <p:cNvPr id="6146" name="Picture 2" descr="H:\МИРЭА_09-06-19\КБ-1\УММ\01_Специалитет\РиЭЗАС\БАСО-01-15_10.05.03\БАСО-01-15_10.05.03(Л-16_Лаб-12_ПЗ-16_КР_Экз)8сем\Лекции(20)\Лекции_8семестр(20) Готово!!!\5_Тема5.Методология BPMN(4)\media\image40.jpe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347700" y="363992"/>
            <a:ext cx="5172236" cy="2139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4" descr="https://www.businessstudio.ru/wiki/docs/current/lib/exe/fetch.php/ru/csdesign/bpmodeling/bpmn_notation/bpmn_notation_02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0117" y="2595090"/>
            <a:ext cx="2556534" cy="1885968"/>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1620117" y="-28215"/>
            <a:ext cx="2556534" cy="400110"/>
          </a:xfrm>
          <a:prstGeom prst="rect">
            <a:avLst/>
          </a:prstGeom>
        </p:spPr>
        <p:txBody>
          <a:bodyPr wrap="none">
            <a:spAutoFit/>
          </a:bodyPr>
          <a:lstStyle/>
          <a:p>
            <a:r>
              <a:rPr lang="ru-RU" dirty="0"/>
              <a:t>Потоки управления </a:t>
            </a:r>
          </a:p>
        </p:txBody>
      </p:sp>
    </p:spTree>
    <p:extLst>
      <p:ext uri="{BB962C8B-B14F-4D97-AF65-F5344CB8AC3E}">
        <p14:creationId xmlns:p14="http://schemas.microsoft.com/office/powerpoint/2010/main" val="13310222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56</a:t>
            </a:fld>
            <a:endParaRPr lang="ru-RU" altLang="ru-RU">
              <a:solidFill>
                <a:srgbClr val="003366"/>
              </a:solidFill>
            </a:endParaRPr>
          </a:p>
        </p:txBody>
      </p:sp>
      <p:sp>
        <p:nvSpPr>
          <p:cNvPr id="6" name="Прямоугольник 5"/>
          <p:cNvSpPr/>
          <p:nvPr/>
        </p:nvSpPr>
        <p:spPr>
          <a:xfrm>
            <a:off x="0" y="1997968"/>
            <a:ext cx="6096000" cy="461665"/>
          </a:xfrm>
          <a:prstGeom prst="rect">
            <a:avLst/>
          </a:prstGeom>
        </p:spPr>
        <p:txBody>
          <a:bodyPr wrap="square">
            <a:spAutoFit/>
          </a:bodyPr>
          <a:lstStyle/>
          <a:p>
            <a:pPr indent="457200" algn="ctr"/>
            <a:r>
              <a:rPr lang="ru-RU" sz="2400" dirty="0" smtClean="0">
                <a:solidFill>
                  <a:srgbClr val="003366"/>
                </a:solidFill>
              </a:rPr>
              <a:t>Ассоциации</a:t>
            </a:r>
            <a:endParaRPr lang="ru-RU" sz="2400" b="0" dirty="0">
              <a:solidFill>
                <a:srgbClr val="003366"/>
              </a:solidFill>
            </a:endParaRPr>
          </a:p>
        </p:txBody>
      </p:sp>
    </p:spTree>
    <p:extLst>
      <p:ext uri="{BB962C8B-B14F-4D97-AF65-F5344CB8AC3E}">
        <p14:creationId xmlns:p14="http://schemas.microsoft.com/office/powerpoint/2010/main" val="38170710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57</a:t>
            </a:fld>
            <a:endParaRPr lang="ru-RU" altLang="ru-RU">
              <a:solidFill>
                <a:srgbClr val="003366"/>
              </a:solidFill>
            </a:endParaRPr>
          </a:p>
        </p:txBody>
      </p:sp>
      <p:sp>
        <p:nvSpPr>
          <p:cNvPr id="6" name="Прямоугольник 5"/>
          <p:cNvSpPr/>
          <p:nvPr/>
        </p:nvSpPr>
        <p:spPr>
          <a:xfrm>
            <a:off x="0" y="1385900"/>
            <a:ext cx="6096000" cy="1569660"/>
          </a:xfrm>
          <a:prstGeom prst="rect">
            <a:avLst/>
          </a:prstGeom>
        </p:spPr>
        <p:txBody>
          <a:bodyPr wrap="square">
            <a:spAutoFit/>
          </a:bodyPr>
          <a:lstStyle/>
          <a:p>
            <a:pPr indent="457200" algn="just"/>
            <a:r>
              <a:rPr lang="ru-RU" sz="2400" dirty="0">
                <a:solidFill>
                  <a:srgbClr val="003366"/>
                </a:solidFill>
              </a:rPr>
              <a:t>Ассоциации </a:t>
            </a:r>
            <a:r>
              <a:rPr lang="ru-RU" sz="2400" b="0" dirty="0" smtClean="0">
                <a:solidFill>
                  <a:srgbClr val="003366"/>
                </a:solidFill>
              </a:rPr>
              <a:t>используются </a:t>
            </a:r>
            <a:r>
              <a:rPr lang="ru-RU" sz="2400" b="0" dirty="0">
                <a:solidFill>
                  <a:srgbClr val="003366"/>
                </a:solidFill>
              </a:rPr>
              <a:t>для ассоциирования артефактов (данных или текстовых аннотаций) с объектами потока управления.</a:t>
            </a:r>
          </a:p>
        </p:txBody>
      </p:sp>
    </p:spTree>
    <p:extLst>
      <p:ext uri="{BB962C8B-B14F-4D97-AF65-F5344CB8AC3E}">
        <p14:creationId xmlns:p14="http://schemas.microsoft.com/office/powerpoint/2010/main" val="23812283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58</a:t>
            </a:fld>
            <a:endParaRPr lang="ru-RU" altLang="ru-RU">
              <a:solidFill>
                <a:srgbClr val="003366"/>
              </a:solidFill>
            </a:endParaRPr>
          </a:p>
        </p:txBody>
      </p:sp>
      <p:sp>
        <p:nvSpPr>
          <p:cNvPr id="6" name="Прямоугольник 5"/>
          <p:cNvSpPr/>
          <p:nvPr/>
        </p:nvSpPr>
        <p:spPr>
          <a:xfrm>
            <a:off x="0" y="629816"/>
            <a:ext cx="6096000" cy="1938992"/>
          </a:xfrm>
          <a:prstGeom prst="rect">
            <a:avLst/>
          </a:prstGeom>
        </p:spPr>
        <p:txBody>
          <a:bodyPr wrap="square">
            <a:spAutoFit/>
          </a:bodyPr>
          <a:lstStyle/>
          <a:p>
            <a:pPr indent="457200" algn="just"/>
            <a:r>
              <a:rPr lang="ru-RU" sz="2400" dirty="0" smtClean="0">
                <a:solidFill>
                  <a:srgbClr val="003366"/>
                </a:solidFill>
              </a:rPr>
              <a:t>Ненаправленные </a:t>
            </a:r>
            <a:r>
              <a:rPr lang="ru-RU" sz="2400" dirty="0">
                <a:solidFill>
                  <a:srgbClr val="003366"/>
                </a:solidFill>
              </a:rPr>
              <a:t>ассоциации </a:t>
            </a:r>
            <a:r>
              <a:rPr lang="ru-RU" sz="2400" b="0" dirty="0">
                <a:solidFill>
                  <a:srgbClr val="003366"/>
                </a:solidFill>
              </a:rPr>
              <a:t>используется для соединения артефактов с элементами управления и потоками управления, они не изображают последовательность выполнения работ</a:t>
            </a:r>
            <a:r>
              <a:rPr lang="ru-RU" sz="2400" b="0" dirty="0" smtClean="0">
                <a:solidFill>
                  <a:srgbClr val="003366"/>
                </a:solidFill>
              </a:rPr>
              <a:t>.</a:t>
            </a:r>
            <a:endParaRPr lang="ru-RU" sz="2400" b="0" dirty="0">
              <a:solidFill>
                <a:srgbClr val="003366"/>
              </a:solidFill>
            </a:endParaRPr>
          </a:p>
        </p:txBody>
      </p:sp>
      <p:pic>
        <p:nvPicPr>
          <p:cNvPr id="7170" name="Picture 2" descr="https://upload.wikimedia.org/wikipedia/commons/e/e8/BPMN_Associations.png"/>
          <p:cNvPicPr>
            <a:picLocks noChangeAspect="1" noChangeArrowheads="1"/>
          </p:cNvPicPr>
          <p:nvPr/>
        </p:nvPicPr>
        <p:blipFill rotWithShape="1">
          <a:blip r:embed="rId3">
            <a:extLst>
              <a:ext uri="{28A0092B-C50C-407E-A947-70E740481C1C}">
                <a14:useLocalDpi xmlns:a14="http://schemas.microsoft.com/office/drawing/2010/main" val="0"/>
              </a:ext>
            </a:extLst>
          </a:blip>
          <a:srcRect l="25003" r="31180" b="62172"/>
          <a:stretch/>
        </p:blipFill>
        <p:spPr bwMode="auto">
          <a:xfrm>
            <a:off x="1535832" y="53752"/>
            <a:ext cx="2664296" cy="492887"/>
          </a:xfrm>
          <a:prstGeom prst="rect">
            <a:avLst/>
          </a:prstGeom>
          <a:noFill/>
          <a:extLst>
            <a:ext uri="{909E8E84-426E-40DD-AFC4-6F175D3DCCD1}">
              <a14:hiddenFill xmlns:a14="http://schemas.microsoft.com/office/drawing/2010/main">
                <a:solidFill>
                  <a:srgbClr val="FFFFFF"/>
                </a:solidFill>
              </a14:hiddenFill>
            </a:ext>
          </a:extLst>
        </p:spPr>
      </p:pic>
      <p:pic>
        <p:nvPicPr>
          <p:cNvPr id="7" name="Рисунок 6"/>
          <p:cNvPicPr>
            <a:picLocks noChangeAspect="1"/>
          </p:cNvPicPr>
          <p:nvPr/>
        </p:nvPicPr>
        <p:blipFill>
          <a:blip r:embed="rId4"/>
          <a:stretch>
            <a:fillRect/>
          </a:stretch>
        </p:blipFill>
        <p:spPr>
          <a:xfrm>
            <a:off x="1809083" y="2790056"/>
            <a:ext cx="2398576" cy="1605713"/>
          </a:xfrm>
          <a:prstGeom prst="rect">
            <a:avLst/>
          </a:prstGeom>
        </p:spPr>
      </p:pic>
    </p:spTree>
    <p:extLst>
      <p:ext uri="{BB962C8B-B14F-4D97-AF65-F5344CB8AC3E}">
        <p14:creationId xmlns:p14="http://schemas.microsoft.com/office/powerpoint/2010/main" val="22659778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59</a:t>
            </a:fld>
            <a:endParaRPr lang="ru-RU" altLang="ru-RU">
              <a:solidFill>
                <a:srgbClr val="003366"/>
              </a:solidFill>
            </a:endParaRPr>
          </a:p>
        </p:txBody>
      </p:sp>
      <p:sp>
        <p:nvSpPr>
          <p:cNvPr id="6" name="Прямоугольник 5"/>
          <p:cNvSpPr/>
          <p:nvPr/>
        </p:nvSpPr>
        <p:spPr>
          <a:xfrm>
            <a:off x="0" y="773832"/>
            <a:ext cx="6096000" cy="1938992"/>
          </a:xfrm>
          <a:prstGeom prst="rect">
            <a:avLst/>
          </a:prstGeom>
        </p:spPr>
        <p:txBody>
          <a:bodyPr wrap="square">
            <a:spAutoFit/>
          </a:bodyPr>
          <a:lstStyle/>
          <a:p>
            <a:pPr indent="457200" algn="just"/>
            <a:r>
              <a:rPr lang="ru-RU" sz="2400" dirty="0" smtClean="0">
                <a:solidFill>
                  <a:srgbClr val="003366"/>
                </a:solidFill>
              </a:rPr>
              <a:t>Направленные </a:t>
            </a:r>
            <a:r>
              <a:rPr lang="ru-RU" sz="2400" dirty="0">
                <a:solidFill>
                  <a:srgbClr val="003366"/>
                </a:solidFill>
              </a:rPr>
              <a:t>ассоциации</a:t>
            </a:r>
            <a:r>
              <a:rPr lang="ru-RU" sz="2400" b="0" dirty="0">
                <a:solidFill>
                  <a:srgbClr val="003366"/>
                </a:solidFill>
              </a:rPr>
              <a:t> служат для указания направления передачи объектов данных и для указания операции, которая выполнит компенсацию в случае отката транзакции </a:t>
            </a:r>
          </a:p>
        </p:txBody>
      </p:sp>
      <p:pic>
        <p:nvPicPr>
          <p:cNvPr id="5" name="Picture 2" descr="https://upload.wikimedia.org/wikipedia/commons/e/e8/BPMN_Associations.png"/>
          <p:cNvPicPr>
            <a:picLocks noChangeAspect="1" noChangeArrowheads="1"/>
          </p:cNvPicPr>
          <p:nvPr/>
        </p:nvPicPr>
        <p:blipFill rotWithShape="1">
          <a:blip r:embed="rId3">
            <a:extLst>
              <a:ext uri="{28A0092B-C50C-407E-A947-70E740481C1C}">
                <a14:useLocalDpi xmlns:a14="http://schemas.microsoft.com/office/drawing/2010/main" val="0"/>
              </a:ext>
            </a:extLst>
          </a:blip>
          <a:srcRect t="59935" r="60786"/>
          <a:stretch/>
        </p:blipFill>
        <p:spPr bwMode="auto">
          <a:xfrm>
            <a:off x="1643844" y="89756"/>
            <a:ext cx="2384385" cy="522036"/>
          </a:xfrm>
          <a:prstGeom prst="rect">
            <a:avLst/>
          </a:prstGeom>
          <a:noFill/>
          <a:extLst>
            <a:ext uri="{909E8E84-426E-40DD-AFC4-6F175D3DCCD1}">
              <a14:hiddenFill xmlns:a14="http://schemas.microsoft.com/office/drawing/2010/main">
                <a:solidFill>
                  <a:srgbClr val="FFFFFF"/>
                </a:solidFill>
              </a14:hiddenFill>
            </a:ext>
          </a:extLst>
        </p:spPr>
      </p:pic>
      <p:pic>
        <p:nvPicPr>
          <p:cNvPr id="8" name="Рисунок 7"/>
          <p:cNvPicPr>
            <a:picLocks noChangeAspect="1"/>
          </p:cNvPicPr>
          <p:nvPr/>
        </p:nvPicPr>
        <p:blipFill rotWithShape="1">
          <a:blip r:embed="rId4"/>
          <a:srcRect l="2910" t="7351" r="5378" b="15567"/>
          <a:stretch/>
        </p:blipFill>
        <p:spPr>
          <a:xfrm>
            <a:off x="1967880" y="2718048"/>
            <a:ext cx="2268252" cy="1296144"/>
          </a:xfrm>
          <a:prstGeom prst="rect">
            <a:avLst/>
          </a:prstGeom>
        </p:spPr>
      </p:pic>
    </p:spTree>
    <p:extLst>
      <p:ext uri="{BB962C8B-B14F-4D97-AF65-F5344CB8AC3E}">
        <p14:creationId xmlns:p14="http://schemas.microsoft.com/office/powerpoint/2010/main" val="34778304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6</a:t>
            </a:fld>
            <a:endParaRPr lang="ru-RU" altLang="ru-RU">
              <a:solidFill>
                <a:srgbClr val="003366"/>
              </a:solidFill>
            </a:endParaRPr>
          </a:p>
        </p:txBody>
      </p:sp>
      <p:sp>
        <p:nvSpPr>
          <p:cNvPr id="5" name="Прямоугольник 4"/>
          <p:cNvSpPr/>
          <p:nvPr/>
        </p:nvSpPr>
        <p:spPr>
          <a:xfrm>
            <a:off x="347700" y="586780"/>
            <a:ext cx="5544616" cy="461665"/>
          </a:xfrm>
          <a:prstGeom prst="rect">
            <a:avLst/>
          </a:prstGeom>
        </p:spPr>
        <p:txBody>
          <a:bodyPr wrap="square">
            <a:spAutoFit/>
          </a:bodyPr>
          <a:lstStyle/>
          <a:p>
            <a:r>
              <a:rPr lang="ru-RU" sz="2400" dirty="0">
                <a:solidFill>
                  <a:srgbClr val="003366"/>
                </a:solidFill>
              </a:rPr>
              <a:t>История развития нотации </a:t>
            </a:r>
            <a:r>
              <a:rPr lang="en-US" sz="2400" dirty="0">
                <a:solidFill>
                  <a:srgbClr val="003366"/>
                </a:solidFill>
              </a:rPr>
              <a:t>BPMN</a:t>
            </a:r>
            <a:endParaRPr lang="ru-RU" sz="2400" dirty="0">
              <a:solidFill>
                <a:srgbClr val="003366"/>
              </a:solidFill>
            </a:endParaRPr>
          </a:p>
        </p:txBody>
      </p:sp>
      <p:pic>
        <p:nvPicPr>
          <p:cNvPr id="3" name="Picture 2"/>
          <p:cNvPicPr>
            <a:picLocks noChangeAspect="1" noChangeArrowheads="1"/>
          </p:cNvPicPr>
          <p:nvPr/>
        </p:nvPicPr>
        <p:blipFill>
          <a:blip r:embed="rId3"/>
          <a:srcRect/>
          <a:stretch>
            <a:fillRect/>
          </a:stretch>
        </p:blipFill>
        <p:spPr bwMode="auto">
          <a:xfrm>
            <a:off x="42863" y="1547813"/>
            <a:ext cx="6010275" cy="1476375"/>
          </a:xfrm>
          <a:prstGeom prst="rect">
            <a:avLst/>
          </a:prstGeom>
          <a:noFill/>
          <a:ln w="9525">
            <a:noFill/>
            <a:miter lim="800000"/>
            <a:headEnd/>
            <a:tailEnd/>
          </a:ln>
          <a:effectLst/>
        </p:spPr>
      </p:pic>
    </p:spTree>
    <p:extLst>
      <p:ext uri="{BB962C8B-B14F-4D97-AF65-F5344CB8AC3E}">
        <p14:creationId xmlns:p14="http://schemas.microsoft.com/office/powerpoint/2010/main" val="21773078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60</a:t>
            </a:fld>
            <a:endParaRPr lang="ru-RU" altLang="ru-RU" dirty="0">
              <a:solidFill>
                <a:srgbClr val="003366"/>
              </a:solidFill>
            </a:endParaRPr>
          </a:p>
        </p:txBody>
      </p:sp>
      <p:sp>
        <p:nvSpPr>
          <p:cNvPr id="6" name="Прямоугольник 5"/>
          <p:cNvSpPr/>
          <p:nvPr/>
        </p:nvSpPr>
        <p:spPr>
          <a:xfrm>
            <a:off x="0" y="1925960"/>
            <a:ext cx="6096000" cy="461665"/>
          </a:xfrm>
          <a:prstGeom prst="rect">
            <a:avLst/>
          </a:prstGeom>
        </p:spPr>
        <p:txBody>
          <a:bodyPr wrap="square">
            <a:spAutoFit/>
          </a:bodyPr>
          <a:lstStyle/>
          <a:p>
            <a:pPr indent="457200" algn="ctr"/>
            <a:r>
              <a:rPr lang="ru-RU" sz="2400" dirty="0" smtClean="0">
                <a:solidFill>
                  <a:srgbClr val="003366"/>
                </a:solidFill>
              </a:rPr>
              <a:t>Потоки сообщений</a:t>
            </a:r>
            <a:endParaRPr lang="ru-RU" sz="2400" b="0" dirty="0">
              <a:solidFill>
                <a:srgbClr val="003366"/>
              </a:solidFill>
            </a:endParaRPr>
          </a:p>
        </p:txBody>
      </p:sp>
    </p:spTree>
    <p:extLst>
      <p:ext uri="{BB962C8B-B14F-4D97-AF65-F5344CB8AC3E}">
        <p14:creationId xmlns:p14="http://schemas.microsoft.com/office/powerpoint/2010/main" val="39901701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61</a:t>
            </a:fld>
            <a:endParaRPr lang="ru-RU" altLang="ru-RU">
              <a:solidFill>
                <a:srgbClr val="003366"/>
              </a:solidFill>
            </a:endParaRPr>
          </a:p>
        </p:txBody>
      </p:sp>
      <p:sp>
        <p:nvSpPr>
          <p:cNvPr id="6" name="Прямоугольник 5"/>
          <p:cNvSpPr/>
          <p:nvPr/>
        </p:nvSpPr>
        <p:spPr>
          <a:xfrm>
            <a:off x="0" y="485800"/>
            <a:ext cx="6096000" cy="1200329"/>
          </a:xfrm>
          <a:prstGeom prst="rect">
            <a:avLst/>
          </a:prstGeom>
        </p:spPr>
        <p:txBody>
          <a:bodyPr wrap="square">
            <a:spAutoFit/>
          </a:bodyPr>
          <a:lstStyle/>
          <a:p>
            <a:pPr indent="457200" algn="just"/>
            <a:r>
              <a:rPr lang="ru-RU" sz="2400" dirty="0" smtClean="0">
                <a:solidFill>
                  <a:srgbClr val="003366"/>
                </a:solidFill>
              </a:rPr>
              <a:t>Потоки </a:t>
            </a:r>
            <a:r>
              <a:rPr lang="ru-RU" sz="2400" dirty="0">
                <a:solidFill>
                  <a:srgbClr val="003366"/>
                </a:solidFill>
              </a:rPr>
              <a:t>сообщений</a:t>
            </a:r>
            <a:r>
              <a:rPr lang="ru-RU" sz="2400" b="0" dirty="0">
                <a:solidFill>
                  <a:srgbClr val="003366"/>
                </a:solidFill>
              </a:rPr>
              <a:t> </a:t>
            </a:r>
            <a:r>
              <a:rPr lang="ru-RU" sz="2400" b="0" dirty="0" smtClean="0">
                <a:solidFill>
                  <a:srgbClr val="003366"/>
                </a:solidFill>
              </a:rPr>
              <a:t>позволяют </a:t>
            </a:r>
            <a:r>
              <a:rPr lang="ru-RU" sz="2400" b="0" dirty="0">
                <a:solidFill>
                  <a:srgbClr val="003366"/>
                </a:solidFill>
              </a:rPr>
              <a:t>отобразить обмен информационными посылками между участниками процесса</a:t>
            </a:r>
            <a:r>
              <a:rPr lang="ru-RU" sz="2400" b="0" dirty="0" smtClean="0">
                <a:solidFill>
                  <a:srgbClr val="003366"/>
                </a:solidFill>
              </a:rPr>
              <a:t>.</a:t>
            </a:r>
            <a:endParaRPr lang="ru-RU" sz="2400" b="0" dirty="0">
              <a:solidFill>
                <a:srgbClr val="003366"/>
              </a:solidFill>
            </a:endParaRPr>
          </a:p>
        </p:txBody>
      </p:sp>
      <p:pic>
        <p:nvPicPr>
          <p:cNvPr id="3" name="Рисунок 2"/>
          <p:cNvPicPr>
            <a:picLocks noChangeAspect="1"/>
          </p:cNvPicPr>
          <p:nvPr/>
        </p:nvPicPr>
        <p:blipFill>
          <a:blip r:embed="rId3"/>
          <a:stretch>
            <a:fillRect/>
          </a:stretch>
        </p:blipFill>
        <p:spPr>
          <a:xfrm>
            <a:off x="2291916" y="34224"/>
            <a:ext cx="1123950" cy="390525"/>
          </a:xfrm>
          <a:prstGeom prst="rect">
            <a:avLst/>
          </a:prstGeom>
        </p:spPr>
      </p:pic>
      <p:pic>
        <p:nvPicPr>
          <p:cNvPr id="11266" name="Picture 2" descr="2016-06-16_12-39-29.png"/>
          <p:cNvPicPr>
            <a:picLocks noChangeAspect="1" noChangeArrowheads="1"/>
          </p:cNvPicPr>
          <p:nvPr/>
        </p:nvPicPr>
        <p:blipFill rotWithShape="1">
          <a:blip r:embed="rId4">
            <a:extLst>
              <a:ext uri="{28A0092B-C50C-407E-A947-70E740481C1C}">
                <a14:useLocalDpi xmlns:a14="http://schemas.microsoft.com/office/drawing/2010/main" val="0"/>
              </a:ext>
            </a:extLst>
          </a:blip>
          <a:srcRect l="10344" t="4937" b="6162"/>
          <a:stretch/>
        </p:blipFill>
        <p:spPr bwMode="auto">
          <a:xfrm>
            <a:off x="1863780" y="1677672"/>
            <a:ext cx="2048315" cy="2796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08454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lgn="ctr">
              <a:defRPr/>
            </a:pPr>
            <a:fld id="{72778895-2C87-43E8-B270-BC0B1C982EAA}" type="slidenum">
              <a:rPr lang="ru-RU" altLang="ru-RU" sz="1200" smtClean="0">
                <a:solidFill>
                  <a:srgbClr val="003366"/>
                </a:solidFill>
                <a:latin typeface="+mn-lt"/>
              </a:rPr>
              <a:pPr algn="ctr">
                <a:defRPr/>
              </a:pPr>
              <a:t>62</a:t>
            </a:fld>
            <a:endParaRPr lang="ru-RU" altLang="ru-RU" sz="1200" dirty="0">
              <a:solidFill>
                <a:srgbClr val="003366"/>
              </a:solidFill>
              <a:latin typeface="+mn-lt"/>
            </a:endParaRPr>
          </a:p>
        </p:txBody>
      </p:sp>
      <p:sp>
        <p:nvSpPr>
          <p:cNvPr id="5" name="Прямоугольник 4"/>
          <p:cNvSpPr/>
          <p:nvPr/>
        </p:nvSpPr>
        <p:spPr>
          <a:xfrm>
            <a:off x="5635" y="989856"/>
            <a:ext cx="6096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228611" algn="ctr" eaLnBrk="1" fontAlgn="auto" hangingPunct="1">
              <a:spcAft>
                <a:spcPts val="0"/>
              </a:spcAft>
              <a:buClr>
                <a:schemeClr val="bg2"/>
              </a:buClr>
              <a:buSzPct val="75000"/>
              <a:buFont typeface="Wingdings" panose="05000000000000000000" pitchFamily="2" charset="2"/>
              <a:buNone/>
            </a:pPr>
            <a:r>
              <a:rPr lang="ru-RU" sz="2400" dirty="0">
                <a:solidFill>
                  <a:srgbClr val="003366"/>
                </a:solidFill>
                <a:latin typeface="+mn-lt"/>
                <a:ea typeface="+mj-ea"/>
                <a:cs typeface="+mj-cs"/>
              </a:rPr>
              <a:t>4. Артефакты</a:t>
            </a:r>
          </a:p>
        </p:txBody>
      </p:sp>
      <p:pic>
        <p:nvPicPr>
          <p:cNvPr id="3" name="Рисунок 2"/>
          <p:cNvPicPr>
            <a:picLocks noChangeAspect="1"/>
          </p:cNvPicPr>
          <p:nvPr/>
        </p:nvPicPr>
        <p:blipFill>
          <a:blip r:embed="rId3"/>
          <a:stretch>
            <a:fillRect/>
          </a:stretch>
        </p:blipFill>
        <p:spPr>
          <a:xfrm>
            <a:off x="1535832" y="1997968"/>
            <a:ext cx="3240360" cy="1275290"/>
          </a:xfrm>
          <a:prstGeom prst="rect">
            <a:avLst/>
          </a:prstGeom>
        </p:spPr>
      </p:pic>
    </p:spTree>
    <p:extLst>
      <p:ext uri="{BB962C8B-B14F-4D97-AF65-F5344CB8AC3E}">
        <p14:creationId xmlns:p14="http://schemas.microsoft.com/office/powerpoint/2010/main" val="140649953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63</a:t>
            </a:fld>
            <a:endParaRPr lang="ru-RU" altLang="ru-RU">
              <a:solidFill>
                <a:srgbClr val="003366"/>
              </a:solidFill>
            </a:endParaRPr>
          </a:p>
        </p:txBody>
      </p:sp>
      <p:sp>
        <p:nvSpPr>
          <p:cNvPr id="3" name="Прямоугольник 2"/>
          <p:cNvSpPr/>
          <p:nvPr/>
        </p:nvSpPr>
        <p:spPr>
          <a:xfrm>
            <a:off x="0" y="269776"/>
            <a:ext cx="6096000" cy="3477875"/>
          </a:xfrm>
          <a:prstGeom prst="rect">
            <a:avLst/>
          </a:prstGeom>
        </p:spPr>
        <p:txBody>
          <a:bodyPr wrap="square">
            <a:spAutoFit/>
          </a:bodyPr>
          <a:lstStyle/>
          <a:p>
            <a:pPr indent="457200" algn="just">
              <a:spcBef>
                <a:spcPts val="2100"/>
              </a:spcBef>
              <a:spcAft>
                <a:spcPts val="0"/>
              </a:spcAft>
            </a:pPr>
            <a:r>
              <a:rPr lang="ru-RU" dirty="0">
                <a:solidFill>
                  <a:srgbClr val="003366"/>
                </a:solidFill>
                <a:ea typeface="Book Antiqua" panose="02040602050305030304" pitchFamily="18" charset="0"/>
                <a:cs typeface="Book Antiqua" panose="02040602050305030304" pitchFamily="18" charset="0"/>
              </a:rPr>
              <a:t>Артефакты </a:t>
            </a:r>
            <a:r>
              <a:rPr lang="ru-RU" dirty="0" smtClean="0">
                <a:solidFill>
                  <a:srgbClr val="003366"/>
                </a:solidFill>
                <a:ea typeface="Book Antiqua" panose="02040602050305030304" pitchFamily="18" charset="0"/>
                <a:cs typeface="Book Antiqua" panose="02040602050305030304" pitchFamily="18" charset="0"/>
              </a:rPr>
              <a:t>– </a:t>
            </a:r>
            <a:r>
              <a:rPr lang="ru-RU" b="0" dirty="0" smtClean="0">
                <a:solidFill>
                  <a:srgbClr val="003366"/>
                </a:solidFill>
                <a:ea typeface="Book Antiqua" panose="02040602050305030304" pitchFamily="18" charset="0"/>
                <a:cs typeface="Book Antiqua" panose="02040602050305030304" pitchFamily="18" charset="0"/>
              </a:rPr>
              <a:t>это </a:t>
            </a:r>
            <a:r>
              <a:rPr lang="ru-RU" b="0" dirty="0">
                <a:solidFill>
                  <a:srgbClr val="003366"/>
                </a:solidFill>
                <a:ea typeface="Book Antiqua" panose="02040602050305030304" pitchFamily="18" charset="0"/>
                <a:cs typeface="Book Antiqua" panose="02040602050305030304" pitchFamily="18" charset="0"/>
              </a:rPr>
              <a:t>графические элементы, для которых спецификация </a:t>
            </a:r>
            <a:r>
              <a:rPr lang="en-US" b="0" dirty="0">
                <a:solidFill>
                  <a:srgbClr val="003366"/>
                </a:solidFill>
                <a:ea typeface="Book Antiqua" panose="02040602050305030304" pitchFamily="18" charset="0"/>
                <a:cs typeface="Book Antiqua" panose="02040602050305030304" pitchFamily="18" charset="0"/>
              </a:rPr>
              <a:t>BPMN</a:t>
            </a:r>
            <a:r>
              <a:rPr lang="ru-RU" b="0" dirty="0">
                <a:solidFill>
                  <a:srgbClr val="003366"/>
                </a:solidFill>
                <a:ea typeface="Book Antiqua" panose="02040602050305030304" pitchFamily="18" charset="0"/>
                <a:cs typeface="Book Antiqua" panose="02040602050305030304" pitchFamily="18" charset="0"/>
              </a:rPr>
              <a:t> не определяет семантики исполнения, они используются для комментирования </a:t>
            </a:r>
            <a:r>
              <a:rPr lang="ru-RU" b="0" dirty="0" smtClean="0">
                <a:solidFill>
                  <a:srgbClr val="003366"/>
                </a:solidFill>
                <a:ea typeface="Book Antiqua" panose="02040602050305030304" pitchFamily="18" charset="0"/>
                <a:cs typeface="Book Antiqua" panose="02040602050305030304" pitchFamily="18" charset="0"/>
              </a:rPr>
              <a:t>процесса.</a:t>
            </a:r>
          </a:p>
          <a:p>
            <a:pPr indent="457200" algn="just">
              <a:spcBef>
                <a:spcPts val="0"/>
              </a:spcBef>
              <a:spcAft>
                <a:spcPts val="0"/>
              </a:spcAft>
            </a:pPr>
            <a:endParaRPr lang="ru-RU" b="0" dirty="0">
              <a:solidFill>
                <a:srgbClr val="003366"/>
              </a:solidFill>
              <a:ea typeface="Book Antiqua" panose="02040602050305030304" pitchFamily="18" charset="0"/>
              <a:cs typeface="Book Antiqua" panose="02040602050305030304" pitchFamily="18" charset="0"/>
            </a:endParaRPr>
          </a:p>
          <a:p>
            <a:pPr indent="457200" algn="just">
              <a:spcBef>
                <a:spcPts val="0"/>
              </a:spcBef>
              <a:spcAft>
                <a:spcPts val="0"/>
              </a:spcAft>
            </a:pPr>
            <a:r>
              <a:rPr lang="ru-RU" dirty="0">
                <a:solidFill>
                  <a:srgbClr val="003366"/>
                </a:solidFill>
                <a:ea typeface="Book Antiqua" panose="02040602050305030304" pitchFamily="18" charset="0"/>
                <a:cs typeface="Book Antiqua" panose="02040602050305030304" pitchFamily="18" charset="0"/>
              </a:rPr>
              <a:t>К этой категории элементов относятся:</a:t>
            </a:r>
          </a:p>
          <a:p>
            <a:pPr marL="342900" indent="457200" algn="just" eaLnBrk="1" hangingPunct="1">
              <a:spcBef>
                <a:spcPts val="0"/>
              </a:spcBef>
              <a:buClr>
                <a:schemeClr val="tx1"/>
              </a:buClr>
              <a:buSzPct val="100000"/>
              <a:buFont typeface="Wingdings" panose="05000000000000000000" pitchFamily="2" charset="2"/>
              <a:buChar char="n"/>
              <a:defRPr/>
            </a:pPr>
            <a:r>
              <a:rPr lang="ru-RU" dirty="0">
                <a:solidFill>
                  <a:srgbClr val="003366"/>
                </a:solidFill>
                <a:cs typeface="Times New Roman" panose="02020603050405020304" pitchFamily="18" charset="0"/>
              </a:rPr>
              <a:t> Группы </a:t>
            </a:r>
            <a:r>
              <a:rPr lang="ru-RU" b="0" dirty="0">
                <a:solidFill>
                  <a:srgbClr val="003366"/>
                </a:solidFill>
                <a:cs typeface="Times New Roman" panose="02020603050405020304" pitchFamily="18" charset="0"/>
              </a:rPr>
              <a:t>(способ логически объединить на схеме несколько операций процесса). </a:t>
            </a:r>
          </a:p>
          <a:p>
            <a:pPr marL="342900" indent="457200" algn="just" eaLnBrk="1" hangingPunct="1">
              <a:spcBef>
                <a:spcPts val="0"/>
              </a:spcBef>
              <a:buClr>
                <a:schemeClr val="tx1"/>
              </a:buClr>
              <a:buSzPct val="100000"/>
              <a:buFont typeface="Wingdings" panose="05000000000000000000" pitchFamily="2" charset="2"/>
              <a:buChar char="n"/>
              <a:defRPr/>
            </a:pPr>
            <a:r>
              <a:rPr lang="ru-RU" dirty="0" smtClean="0">
                <a:solidFill>
                  <a:srgbClr val="003366"/>
                </a:solidFill>
                <a:cs typeface="Times New Roman" panose="02020603050405020304" pitchFamily="18" charset="0"/>
              </a:rPr>
              <a:t>Аннотации</a:t>
            </a:r>
            <a:r>
              <a:rPr lang="ru-RU" b="0" dirty="0" smtClean="0">
                <a:solidFill>
                  <a:srgbClr val="003366"/>
                </a:solidFill>
                <a:cs typeface="Times New Roman" panose="02020603050405020304" pitchFamily="18" charset="0"/>
              </a:rPr>
              <a:t> (</a:t>
            </a:r>
            <a:r>
              <a:rPr lang="ru-RU" b="0" dirty="0">
                <a:solidFill>
                  <a:srgbClr val="003366"/>
                </a:solidFill>
              </a:rPr>
              <a:t>способ добавить на схему необходимые комментарии</a:t>
            </a:r>
            <a:r>
              <a:rPr lang="ru-RU" b="0" dirty="0" smtClean="0">
                <a:solidFill>
                  <a:srgbClr val="003366"/>
                </a:solidFill>
                <a:cs typeface="Times New Roman" panose="02020603050405020304" pitchFamily="18" charset="0"/>
              </a:rPr>
              <a:t>).</a:t>
            </a:r>
          </a:p>
          <a:p>
            <a:pPr marL="342900" indent="457200" algn="just" eaLnBrk="1" hangingPunct="1">
              <a:spcBef>
                <a:spcPts val="0"/>
              </a:spcBef>
              <a:buClr>
                <a:schemeClr val="tx1"/>
              </a:buClr>
              <a:buSzPct val="100000"/>
              <a:buFont typeface="Wingdings" panose="05000000000000000000" pitchFamily="2" charset="2"/>
              <a:buChar char="n"/>
              <a:defRPr/>
            </a:pPr>
            <a:r>
              <a:rPr lang="ru-RU" b="0" dirty="0" smtClean="0">
                <a:solidFill>
                  <a:srgbClr val="003366"/>
                </a:solidFill>
                <a:cs typeface="Times New Roman" panose="02020603050405020304" pitchFamily="18" charset="0"/>
              </a:rPr>
              <a:t>Др.</a:t>
            </a:r>
            <a:endParaRPr lang="ru-RU" b="0" dirty="0">
              <a:solidFill>
                <a:srgbClr val="003366"/>
              </a:solidFill>
              <a:cs typeface="Times New Roman" panose="02020603050405020304" pitchFamily="18" charset="0"/>
            </a:endParaRPr>
          </a:p>
        </p:txBody>
      </p:sp>
    </p:spTree>
    <p:extLst>
      <p:ext uri="{BB962C8B-B14F-4D97-AF65-F5344CB8AC3E}">
        <p14:creationId xmlns:p14="http://schemas.microsoft.com/office/powerpoint/2010/main" val="25046498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64</a:t>
            </a:fld>
            <a:endParaRPr lang="ru-RU" altLang="ru-RU">
              <a:solidFill>
                <a:srgbClr val="003366"/>
              </a:solidFill>
            </a:endParaRPr>
          </a:p>
        </p:txBody>
      </p:sp>
      <p:sp>
        <p:nvSpPr>
          <p:cNvPr id="5" name="Прямоугольник 4"/>
          <p:cNvSpPr/>
          <p:nvPr/>
        </p:nvSpPr>
        <p:spPr>
          <a:xfrm>
            <a:off x="0" y="1997968"/>
            <a:ext cx="6096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228611" algn="just" eaLnBrk="1" fontAlgn="auto" hangingPunct="1">
              <a:spcAft>
                <a:spcPts val="0"/>
              </a:spcAft>
              <a:buClr>
                <a:schemeClr val="bg2"/>
              </a:buClr>
              <a:buSzPct val="75000"/>
              <a:buFont typeface="Wingdings" panose="05000000000000000000" pitchFamily="2" charset="2"/>
              <a:buNone/>
            </a:pPr>
            <a:r>
              <a:rPr lang="ru-RU" sz="3600" dirty="0">
                <a:solidFill>
                  <a:srgbClr val="003366"/>
                </a:solidFill>
                <a:latin typeface="+mj-lt"/>
                <a:ea typeface="+mj-ea"/>
                <a:cs typeface="+mj-cs"/>
              </a:rPr>
              <a:t>5. Данные</a:t>
            </a:r>
          </a:p>
        </p:txBody>
      </p:sp>
      <p:pic>
        <p:nvPicPr>
          <p:cNvPr id="3" name="Рисунок 2"/>
          <p:cNvPicPr>
            <a:picLocks noChangeAspect="1"/>
          </p:cNvPicPr>
          <p:nvPr/>
        </p:nvPicPr>
        <p:blipFill>
          <a:blip r:embed="rId3"/>
          <a:stretch>
            <a:fillRect/>
          </a:stretch>
        </p:blipFill>
        <p:spPr>
          <a:xfrm>
            <a:off x="3194050" y="1277888"/>
            <a:ext cx="2190750" cy="2781300"/>
          </a:xfrm>
          <a:prstGeom prst="rect">
            <a:avLst/>
          </a:prstGeom>
        </p:spPr>
      </p:pic>
    </p:spTree>
    <p:extLst>
      <p:ext uri="{BB962C8B-B14F-4D97-AF65-F5344CB8AC3E}">
        <p14:creationId xmlns:p14="http://schemas.microsoft.com/office/powerpoint/2010/main" val="6545114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65</a:t>
            </a:fld>
            <a:endParaRPr lang="ru-RU" altLang="ru-RU">
              <a:solidFill>
                <a:srgbClr val="003366"/>
              </a:solidFill>
            </a:endParaRPr>
          </a:p>
        </p:txBody>
      </p:sp>
      <p:sp>
        <p:nvSpPr>
          <p:cNvPr id="5" name="Прямоугольник 4"/>
          <p:cNvSpPr/>
          <p:nvPr/>
        </p:nvSpPr>
        <p:spPr>
          <a:xfrm>
            <a:off x="0" y="1817948"/>
            <a:ext cx="6096000" cy="461665"/>
          </a:xfrm>
          <a:prstGeom prst="rect">
            <a:avLst/>
          </a:prstGeom>
        </p:spPr>
        <p:txBody>
          <a:bodyPr wrap="square">
            <a:spAutoFit/>
          </a:bodyPr>
          <a:lstStyle/>
          <a:p>
            <a:pPr algn="ctr"/>
            <a:r>
              <a:rPr lang="ru-RU" sz="2400" dirty="0" smtClean="0">
                <a:solidFill>
                  <a:srgbClr val="003366"/>
                </a:solidFill>
                <a:cs typeface="Times New Roman" panose="02020603050405020304" pitchFamily="18" charset="0"/>
              </a:rPr>
              <a:t>Объект данных</a:t>
            </a:r>
          </a:p>
        </p:txBody>
      </p:sp>
    </p:spTree>
    <p:extLst>
      <p:ext uri="{BB962C8B-B14F-4D97-AF65-F5344CB8AC3E}">
        <p14:creationId xmlns:p14="http://schemas.microsoft.com/office/powerpoint/2010/main" val="17883331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66</a:t>
            </a:fld>
            <a:endParaRPr lang="ru-RU" altLang="ru-RU">
              <a:solidFill>
                <a:srgbClr val="003366"/>
              </a:solidFill>
            </a:endParaRPr>
          </a:p>
        </p:txBody>
      </p:sp>
      <p:pic>
        <p:nvPicPr>
          <p:cNvPr id="3" name="Рисунок 2"/>
          <p:cNvPicPr>
            <a:picLocks noChangeAspect="1"/>
          </p:cNvPicPr>
          <p:nvPr/>
        </p:nvPicPr>
        <p:blipFill>
          <a:blip r:embed="rId3"/>
          <a:stretch>
            <a:fillRect/>
          </a:stretch>
        </p:blipFill>
        <p:spPr>
          <a:xfrm>
            <a:off x="547687" y="1271587"/>
            <a:ext cx="5000625" cy="2028825"/>
          </a:xfrm>
          <a:prstGeom prst="rect">
            <a:avLst/>
          </a:prstGeom>
        </p:spPr>
      </p:pic>
    </p:spTree>
    <p:extLst>
      <p:ext uri="{BB962C8B-B14F-4D97-AF65-F5344CB8AC3E}">
        <p14:creationId xmlns:p14="http://schemas.microsoft.com/office/powerpoint/2010/main" val="93699938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pPr>
                <a:defRPr/>
              </a:pPr>
              <a:t>67</a:t>
            </a:fld>
            <a:endParaRPr lang="ru-RU" altLang="ru-RU"/>
          </a:p>
        </p:txBody>
      </p:sp>
      <p:pic>
        <p:nvPicPr>
          <p:cNvPr id="4" name="Рисунок 3"/>
          <p:cNvPicPr>
            <a:picLocks noChangeAspect="1"/>
          </p:cNvPicPr>
          <p:nvPr/>
        </p:nvPicPr>
        <p:blipFill>
          <a:blip r:embed="rId3"/>
          <a:stretch>
            <a:fillRect/>
          </a:stretch>
        </p:blipFill>
        <p:spPr>
          <a:xfrm>
            <a:off x="1419225" y="1295400"/>
            <a:ext cx="3257550" cy="1981200"/>
          </a:xfrm>
          <a:prstGeom prst="rect">
            <a:avLst/>
          </a:prstGeom>
        </p:spPr>
      </p:pic>
    </p:spTree>
    <p:extLst>
      <p:ext uri="{BB962C8B-B14F-4D97-AF65-F5344CB8AC3E}">
        <p14:creationId xmlns:p14="http://schemas.microsoft.com/office/powerpoint/2010/main" val="38384545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68</a:t>
            </a:fld>
            <a:endParaRPr lang="ru-RU" altLang="ru-RU">
              <a:solidFill>
                <a:srgbClr val="003366"/>
              </a:solidFill>
            </a:endParaRPr>
          </a:p>
        </p:txBody>
      </p:sp>
      <p:pic>
        <p:nvPicPr>
          <p:cNvPr id="3" name="Рисунок 2"/>
          <p:cNvPicPr>
            <a:picLocks noChangeAspect="1"/>
          </p:cNvPicPr>
          <p:nvPr/>
        </p:nvPicPr>
        <p:blipFill>
          <a:blip r:embed="rId3"/>
          <a:stretch>
            <a:fillRect/>
          </a:stretch>
        </p:blipFill>
        <p:spPr>
          <a:xfrm>
            <a:off x="1543050" y="209550"/>
            <a:ext cx="3009900" cy="4152900"/>
          </a:xfrm>
          <a:prstGeom prst="rect">
            <a:avLst/>
          </a:prstGeom>
        </p:spPr>
      </p:pic>
    </p:spTree>
    <p:extLst>
      <p:ext uri="{BB962C8B-B14F-4D97-AF65-F5344CB8AC3E}">
        <p14:creationId xmlns:p14="http://schemas.microsoft.com/office/powerpoint/2010/main" val="411898326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pPr>
                <a:defRPr/>
              </a:pPr>
              <a:t>69</a:t>
            </a:fld>
            <a:endParaRPr lang="ru-RU" altLang="ru-RU"/>
          </a:p>
        </p:txBody>
      </p:sp>
      <p:sp>
        <p:nvSpPr>
          <p:cNvPr id="5" name="Прямоугольник 4"/>
          <p:cNvSpPr/>
          <p:nvPr/>
        </p:nvSpPr>
        <p:spPr>
          <a:xfrm>
            <a:off x="0" y="1817948"/>
            <a:ext cx="6096000" cy="461665"/>
          </a:xfrm>
          <a:prstGeom prst="rect">
            <a:avLst/>
          </a:prstGeom>
        </p:spPr>
        <p:txBody>
          <a:bodyPr wrap="square">
            <a:spAutoFit/>
          </a:bodyPr>
          <a:lstStyle/>
          <a:p>
            <a:pPr algn="ctr"/>
            <a:r>
              <a:rPr lang="ru-RU" sz="2400" dirty="0" smtClean="0">
                <a:solidFill>
                  <a:srgbClr val="003366"/>
                </a:solidFill>
                <a:cs typeface="Times New Roman" panose="02020603050405020304" pitchFamily="18" charset="0"/>
              </a:rPr>
              <a:t>Хранилище данных</a:t>
            </a:r>
          </a:p>
        </p:txBody>
      </p:sp>
    </p:spTree>
    <p:extLst>
      <p:ext uri="{BB962C8B-B14F-4D97-AF65-F5344CB8AC3E}">
        <p14:creationId xmlns:p14="http://schemas.microsoft.com/office/powerpoint/2010/main" val="27282573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9" name="Rectangle 3"/>
          <p:cNvSpPr>
            <a:spLocks noGrp="1" noChangeArrowheads="1"/>
          </p:cNvSpPr>
          <p:nvPr>
            <p:ph idx="1"/>
          </p:nvPr>
        </p:nvSpPr>
        <p:spPr>
          <a:xfrm>
            <a:off x="7524" y="6165"/>
            <a:ext cx="6096000" cy="4745915"/>
          </a:xfrm>
        </p:spPr>
        <p:txBody>
          <a:bodyPr>
            <a:spAutoFit/>
          </a:bodyPr>
          <a:lstStyle/>
          <a:p>
            <a:pPr marL="0" indent="457200" algn="just" eaLnBrk="1" hangingPunct="1">
              <a:lnSpc>
                <a:spcPct val="90000"/>
              </a:lnSpc>
              <a:spcBef>
                <a:spcPts val="0"/>
              </a:spcBef>
              <a:buNone/>
              <a:defRPr/>
            </a:pPr>
            <a:r>
              <a:rPr lang="ru-RU" altLang="ru-RU" sz="2400" b="1" dirty="0" smtClean="0">
                <a:solidFill>
                  <a:srgbClr val="003366"/>
                </a:solidFill>
                <a:latin typeface="Times New Roman" panose="02020603050405020304" pitchFamily="18" charset="0"/>
                <a:cs typeface="Times New Roman" panose="02020603050405020304" pitchFamily="18" charset="0"/>
              </a:rPr>
              <a:t>BPMN 2.0:</a:t>
            </a:r>
          </a:p>
          <a:p>
            <a:pPr marL="0" indent="457200" algn="just" eaLnBrk="1" hangingPunct="1">
              <a:lnSpc>
                <a:spcPct val="90000"/>
              </a:lnSpc>
              <a:spcBef>
                <a:spcPts val="0"/>
              </a:spcBef>
              <a:buClr>
                <a:schemeClr val="tx1"/>
              </a:buClr>
              <a:defRPr/>
            </a:pPr>
            <a:r>
              <a:rPr lang="ru-RU" altLang="ru-RU" sz="2400" dirty="0" smtClean="0">
                <a:solidFill>
                  <a:srgbClr val="003366"/>
                </a:solidFill>
                <a:latin typeface="Times New Roman" panose="02020603050405020304" pitchFamily="18" charset="0"/>
                <a:cs typeface="Times New Roman" panose="02020603050405020304" pitchFamily="18" charset="0"/>
              </a:rPr>
              <a:t>Определяет </a:t>
            </a:r>
            <a:r>
              <a:rPr lang="ru-RU" altLang="ru-RU" sz="2400" dirty="0">
                <a:solidFill>
                  <a:srgbClr val="003366"/>
                </a:solidFill>
                <a:latin typeface="Times New Roman" panose="02020603050405020304" pitchFamily="18" charset="0"/>
                <a:cs typeface="Times New Roman" panose="02020603050405020304" pitchFamily="18" charset="0"/>
              </a:rPr>
              <a:t>набор графических элементов и правил их применения для моделирования последовательности работ, из которых состоит </a:t>
            </a:r>
            <a:r>
              <a:rPr lang="ru-RU" altLang="ru-RU" sz="2400" dirty="0" smtClean="0">
                <a:solidFill>
                  <a:srgbClr val="003366"/>
                </a:solidFill>
                <a:latin typeface="Times New Roman" panose="02020603050405020304" pitchFamily="18" charset="0"/>
                <a:cs typeface="Times New Roman" panose="02020603050405020304" pitchFamily="18" charset="0"/>
              </a:rPr>
              <a:t>бизнес-процесс.</a:t>
            </a:r>
          </a:p>
          <a:p>
            <a:pPr marL="0" indent="457200" algn="just" eaLnBrk="1" hangingPunct="1">
              <a:lnSpc>
                <a:spcPct val="90000"/>
              </a:lnSpc>
              <a:spcBef>
                <a:spcPts val="0"/>
              </a:spcBef>
              <a:buClr>
                <a:schemeClr val="tx1"/>
              </a:buClr>
              <a:defRPr/>
            </a:pPr>
            <a:endParaRPr lang="ru-RU" altLang="ru-RU" sz="2400" dirty="0" smtClean="0">
              <a:solidFill>
                <a:srgbClr val="003366"/>
              </a:solidFill>
              <a:latin typeface="Times New Roman" panose="02020603050405020304" pitchFamily="18" charset="0"/>
              <a:cs typeface="Times New Roman" panose="02020603050405020304" pitchFamily="18" charset="0"/>
            </a:endParaRPr>
          </a:p>
          <a:p>
            <a:pPr marL="0" indent="457200" algn="just" eaLnBrk="1" hangingPunct="1">
              <a:lnSpc>
                <a:spcPct val="90000"/>
              </a:lnSpc>
              <a:spcBef>
                <a:spcPts val="0"/>
              </a:spcBef>
              <a:buClr>
                <a:schemeClr val="tx1"/>
              </a:buClr>
              <a:defRPr/>
            </a:pPr>
            <a:r>
              <a:rPr lang="ru-RU" altLang="ru-RU" sz="2400" dirty="0" smtClean="0">
                <a:solidFill>
                  <a:srgbClr val="003366"/>
                </a:solidFill>
                <a:latin typeface="Times New Roman" panose="02020603050405020304" pitchFamily="18" charset="0"/>
                <a:cs typeface="Times New Roman" panose="02020603050405020304" pitchFamily="18" charset="0"/>
              </a:rPr>
              <a:t>Опирается </a:t>
            </a:r>
            <a:r>
              <a:rPr lang="ru-RU" altLang="ru-RU" sz="2400" dirty="0">
                <a:solidFill>
                  <a:srgbClr val="003366"/>
                </a:solidFill>
                <a:latin typeface="Times New Roman" panose="02020603050405020304" pitchFamily="18" charset="0"/>
                <a:cs typeface="Times New Roman" panose="02020603050405020304" pitchFamily="18" charset="0"/>
              </a:rPr>
              <a:t>на формализованное описание графических элементов и отношений между </a:t>
            </a:r>
            <a:r>
              <a:rPr lang="ru-RU" altLang="ru-RU" sz="2400" dirty="0" smtClean="0">
                <a:solidFill>
                  <a:srgbClr val="003366"/>
                </a:solidFill>
                <a:latin typeface="Times New Roman" panose="02020603050405020304" pitchFamily="18" charset="0"/>
                <a:cs typeface="Times New Roman" panose="02020603050405020304" pitchFamily="18" charset="0"/>
              </a:rPr>
              <a:t>ними.</a:t>
            </a:r>
          </a:p>
          <a:p>
            <a:pPr marL="0" indent="457200" algn="just" eaLnBrk="1" hangingPunct="1">
              <a:lnSpc>
                <a:spcPct val="90000"/>
              </a:lnSpc>
              <a:spcBef>
                <a:spcPts val="0"/>
              </a:spcBef>
              <a:buClr>
                <a:schemeClr val="tx1"/>
              </a:buClr>
              <a:defRPr/>
            </a:pPr>
            <a:endParaRPr lang="ru-RU" altLang="ru-RU" sz="2400" dirty="0" smtClean="0">
              <a:solidFill>
                <a:srgbClr val="003366"/>
              </a:solidFill>
              <a:latin typeface="Times New Roman" panose="02020603050405020304" pitchFamily="18" charset="0"/>
              <a:cs typeface="Times New Roman" panose="02020603050405020304" pitchFamily="18" charset="0"/>
            </a:endParaRPr>
          </a:p>
          <a:p>
            <a:pPr marL="0" indent="457200" algn="just" eaLnBrk="1" hangingPunct="1">
              <a:lnSpc>
                <a:spcPct val="90000"/>
              </a:lnSpc>
              <a:spcBef>
                <a:spcPts val="0"/>
              </a:spcBef>
              <a:buClr>
                <a:schemeClr val="tx1"/>
              </a:buClr>
              <a:defRPr/>
            </a:pPr>
            <a:r>
              <a:rPr lang="ru-RU" altLang="ru-RU" sz="2400" dirty="0" smtClean="0">
                <a:solidFill>
                  <a:srgbClr val="003366"/>
                </a:solidFill>
                <a:latin typeface="Times New Roman" panose="02020603050405020304" pitchFamily="18" charset="0"/>
                <a:cs typeface="Times New Roman" panose="02020603050405020304" pitchFamily="18" charset="0"/>
              </a:rPr>
              <a:t>Описывает </a:t>
            </a:r>
            <a:r>
              <a:rPr lang="ru-RU" altLang="ru-RU" sz="2400" dirty="0">
                <a:solidFill>
                  <a:srgbClr val="003366"/>
                </a:solidFill>
                <a:latin typeface="Times New Roman" panose="02020603050405020304" pitchFamily="18" charset="0"/>
                <a:cs typeface="Times New Roman" panose="02020603050405020304" pitchFamily="18" charset="0"/>
              </a:rPr>
              <a:t>семантику выполнения графических </a:t>
            </a:r>
            <a:r>
              <a:rPr lang="ru-RU" altLang="ru-RU" sz="2400" dirty="0" smtClean="0">
                <a:solidFill>
                  <a:srgbClr val="003366"/>
                </a:solidFill>
                <a:latin typeface="Times New Roman" panose="02020603050405020304" pitchFamily="18" charset="0"/>
                <a:cs typeface="Times New Roman" panose="02020603050405020304" pitchFamily="18" charset="0"/>
              </a:rPr>
              <a:t>элементов. </a:t>
            </a:r>
            <a:endParaRPr lang="ru-RU" altLang="ru-RU" sz="2400" b="1" dirty="0">
              <a:solidFill>
                <a:srgbClr val="003366"/>
              </a:solidFill>
              <a:latin typeface="Times New Roman" panose="02020603050405020304" pitchFamily="18" charset="0"/>
              <a:cs typeface="Times New Roman" panose="02020603050405020304" pitchFamily="18" charset="0"/>
            </a:endParaRPr>
          </a:p>
          <a:p>
            <a:pPr marL="0" indent="457200" algn="just" eaLnBrk="1" hangingPunct="1">
              <a:lnSpc>
                <a:spcPct val="90000"/>
              </a:lnSpc>
              <a:spcBef>
                <a:spcPts val="0"/>
              </a:spcBef>
              <a:defRPr/>
            </a:pPr>
            <a:endParaRPr lang="ru-RU" altLang="ru-RU" sz="2400" b="1" dirty="0" smtClean="0">
              <a:solidFill>
                <a:srgbClr val="003366"/>
              </a:solidFill>
              <a:latin typeface="Times New Roman" panose="02020603050405020304" pitchFamily="18" charset="0"/>
              <a:cs typeface="Times New Roman" panose="02020603050405020304" pitchFamily="18" charset="0"/>
            </a:endParaRPr>
          </a:p>
          <a:p>
            <a:pPr marL="0" indent="457200" algn="just" eaLnBrk="1" hangingPunct="1">
              <a:lnSpc>
                <a:spcPct val="90000"/>
              </a:lnSpc>
              <a:spcBef>
                <a:spcPts val="0"/>
              </a:spcBef>
              <a:defRPr/>
            </a:pPr>
            <a:endParaRPr lang="ru-RU" altLang="ru-RU" sz="2400" b="1" dirty="0">
              <a:solidFill>
                <a:srgbClr val="003366"/>
              </a:solidFill>
              <a:latin typeface="Times New Roman" panose="02020603050405020304" pitchFamily="18" charset="0"/>
              <a:cs typeface="Times New Roman" panose="02020603050405020304" pitchFamily="18" charset="0"/>
            </a:endParaRPr>
          </a:p>
        </p:txBody>
      </p:sp>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pPr>
                <a:defRPr/>
              </a:pPr>
              <a:t>7</a:t>
            </a:fld>
            <a:endParaRPr lang="ru-RU" altLang="ru-RU"/>
          </a:p>
        </p:txBody>
      </p:sp>
    </p:spTree>
    <p:extLst>
      <p:ext uri="{BB962C8B-B14F-4D97-AF65-F5344CB8AC3E}">
        <p14:creationId xmlns:p14="http://schemas.microsoft.com/office/powerpoint/2010/main" val="127905136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70</a:t>
            </a:fld>
            <a:endParaRPr lang="ru-RU" altLang="ru-RU">
              <a:solidFill>
                <a:srgbClr val="003366"/>
              </a:solidFill>
            </a:endParaRPr>
          </a:p>
        </p:txBody>
      </p:sp>
      <p:pic>
        <p:nvPicPr>
          <p:cNvPr id="3" name="Рисунок 2"/>
          <p:cNvPicPr>
            <a:picLocks noChangeAspect="1"/>
          </p:cNvPicPr>
          <p:nvPr/>
        </p:nvPicPr>
        <p:blipFill>
          <a:blip r:embed="rId3"/>
          <a:stretch>
            <a:fillRect/>
          </a:stretch>
        </p:blipFill>
        <p:spPr>
          <a:xfrm>
            <a:off x="71437" y="1062037"/>
            <a:ext cx="5953125" cy="2447925"/>
          </a:xfrm>
          <a:prstGeom prst="rect">
            <a:avLst/>
          </a:prstGeom>
        </p:spPr>
      </p:pic>
    </p:spTree>
    <p:extLst>
      <p:ext uri="{BB962C8B-B14F-4D97-AF65-F5344CB8AC3E}">
        <p14:creationId xmlns:p14="http://schemas.microsoft.com/office/powerpoint/2010/main" val="96499653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71</a:t>
            </a:fld>
            <a:endParaRPr lang="ru-RU" altLang="ru-RU">
              <a:solidFill>
                <a:srgbClr val="003366"/>
              </a:solidFill>
            </a:endParaRPr>
          </a:p>
        </p:txBody>
      </p:sp>
      <p:sp>
        <p:nvSpPr>
          <p:cNvPr id="5" name="Прямоугольник 4"/>
          <p:cNvSpPr/>
          <p:nvPr/>
        </p:nvSpPr>
        <p:spPr>
          <a:xfrm>
            <a:off x="0" y="1817948"/>
            <a:ext cx="6096000" cy="461665"/>
          </a:xfrm>
          <a:prstGeom prst="rect">
            <a:avLst/>
          </a:prstGeom>
        </p:spPr>
        <p:txBody>
          <a:bodyPr wrap="square">
            <a:spAutoFit/>
          </a:bodyPr>
          <a:lstStyle/>
          <a:p>
            <a:pPr algn="ctr"/>
            <a:r>
              <a:rPr lang="ru-RU" sz="2400" dirty="0" smtClean="0">
                <a:solidFill>
                  <a:srgbClr val="003366"/>
                </a:solidFill>
                <a:cs typeface="Times New Roman" panose="02020603050405020304" pitchFamily="18" charset="0"/>
              </a:rPr>
              <a:t>Сообщение</a:t>
            </a:r>
          </a:p>
        </p:txBody>
      </p:sp>
    </p:spTree>
    <p:extLst>
      <p:ext uri="{BB962C8B-B14F-4D97-AF65-F5344CB8AC3E}">
        <p14:creationId xmlns:p14="http://schemas.microsoft.com/office/powerpoint/2010/main" val="42205963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72</a:t>
            </a:fld>
            <a:endParaRPr lang="ru-RU" altLang="ru-RU">
              <a:solidFill>
                <a:srgbClr val="003366"/>
              </a:solidFill>
            </a:endParaRPr>
          </a:p>
        </p:txBody>
      </p:sp>
      <p:pic>
        <p:nvPicPr>
          <p:cNvPr id="3" name="Рисунок 2"/>
          <p:cNvPicPr>
            <a:picLocks noChangeAspect="1"/>
          </p:cNvPicPr>
          <p:nvPr/>
        </p:nvPicPr>
        <p:blipFill>
          <a:blip r:embed="rId3"/>
          <a:stretch>
            <a:fillRect/>
          </a:stretch>
        </p:blipFill>
        <p:spPr>
          <a:xfrm>
            <a:off x="671736" y="377788"/>
            <a:ext cx="4515186" cy="3592612"/>
          </a:xfrm>
          <a:prstGeom prst="rect">
            <a:avLst/>
          </a:prstGeom>
        </p:spPr>
      </p:pic>
    </p:spTree>
    <p:extLst>
      <p:ext uri="{BB962C8B-B14F-4D97-AF65-F5344CB8AC3E}">
        <p14:creationId xmlns:p14="http://schemas.microsoft.com/office/powerpoint/2010/main" val="194711624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73</a:t>
            </a:fld>
            <a:endParaRPr lang="ru-RU" altLang="ru-RU">
              <a:solidFill>
                <a:srgbClr val="003366"/>
              </a:solidFill>
            </a:endParaRPr>
          </a:p>
        </p:txBody>
      </p:sp>
      <p:sp>
        <p:nvSpPr>
          <p:cNvPr id="5" name="Прямоугольник 4"/>
          <p:cNvSpPr/>
          <p:nvPr/>
        </p:nvSpPr>
        <p:spPr>
          <a:xfrm>
            <a:off x="-14971" y="1256402"/>
            <a:ext cx="6096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228611" algn="ctr" eaLnBrk="1" fontAlgn="auto" hangingPunct="1">
              <a:spcAft>
                <a:spcPts val="0"/>
              </a:spcAft>
              <a:buClr>
                <a:schemeClr val="bg2"/>
              </a:buClr>
              <a:buSzPct val="75000"/>
              <a:buFont typeface="Wingdings" panose="05000000000000000000" pitchFamily="2" charset="2"/>
              <a:buNone/>
            </a:pPr>
            <a:r>
              <a:rPr lang="ru-RU" sz="2800" dirty="0" smtClean="0">
                <a:solidFill>
                  <a:srgbClr val="003366"/>
                </a:solidFill>
                <a:latin typeface="+mj-lt"/>
                <a:ea typeface="+mj-ea"/>
                <a:cs typeface="+mj-cs"/>
              </a:rPr>
              <a:t>6. Зоны ответственности</a:t>
            </a:r>
            <a:endParaRPr lang="ru-RU" sz="2800" dirty="0">
              <a:solidFill>
                <a:srgbClr val="003366"/>
              </a:solidFill>
              <a:latin typeface="+mj-lt"/>
              <a:ea typeface="+mj-ea"/>
              <a:cs typeface="+mj-cs"/>
            </a:endParaRPr>
          </a:p>
        </p:txBody>
      </p:sp>
      <p:pic>
        <p:nvPicPr>
          <p:cNvPr id="3" name="Рисунок 2"/>
          <p:cNvPicPr>
            <a:picLocks noChangeAspect="1"/>
          </p:cNvPicPr>
          <p:nvPr/>
        </p:nvPicPr>
        <p:blipFill>
          <a:blip r:embed="rId3"/>
          <a:stretch>
            <a:fillRect/>
          </a:stretch>
        </p:blipFill>
        <p:spPr>
          <a:xfrm>
            <a:off x="3023375" y="2900870"/>
            <a:ext cx="2447925" cy="1524000"/>
          </a:xfrm>
          <a:prstGeom prst="rect">
            <a:avLst/>
          </a:prstGeom>
        </p:spPr>
      </p:pic>
    </p:spTree>
    <p:extLst>
      <p:ext uri="{BB962C8B-B14F-4D97-AF65-F5344CB8AC3E}">
        <p14:creationId xmlns:p14="http://schemas.microsoft.com/office/powerpoint/2010/main" val="2932507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pPr>
                <a:defRPr/>
              </a:pPr>
              <a:t>74</a:t>
            </a:fld>
            <a:endParaRPr lang="ru-RU" altLang="ru-RU"/>
          </a:p>
        </p:txBody>
      </p:sp>
      <p:sp>
        <p:nvSpPr>
          <p:cNvPr id="6" name="Прямоугольник 5"/>
          <p:cNvSpPr/>
          <p:nvPr/>
        </p:nvSpPr>
        <p:spPr>
          <a:xfrm>
            <a:off x="620" y="1853952"/>
            <a:ext cx="6096000" cy="461665"/>
          </a:xfrm>
          <a:prstGeom prst="rect">
            <a:avLst/>
          </a:prstGeom>
        </p:spPr>
        <p:txBody>
          <a:bodyPr wrap="square">
            <a:spAutoFit/>
          </a:bodyPr>
          <a:lstStyle/>
          <a:p>
            <a:pPr algn="ctr"/>
            <a:r>
              <a:rPr lang="ru-RU" sz="2400" dirty="0" smtClean="0">
                <a:solidFill>
                  <a:srgbClr val="003366"/>
                </a:solidFill>
                <a:cs typeface="Times New Roman" panose="02020603050405020304" pitchFamily="18" charset="0"/>
              </a:rPr>
              <a:t>Пул, дорожка</a:t>
            </a:r>
          </a:p>
        </p:txBody>
      </p:sp>
    </p:spTree>
    <p:extLst>
      <p:ext uri="{BB962C8B-B14F-4D97-AF65-F5344CB8AC3E}">
        <p14:creationId xmlns:p14="http://schemas.microsoft.com/office/powerpoint/2010/main" val="96098102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75</a:t>
            </a:fld>
            <a:endParaRPr lang="ru-RU" altLang="ru-RU" dirty="0">
              <a:solidFill>
                <a:srgbClr val="003366"/>
              </a:solidFill>
            </a:endParaRPr>
          </a:p>
        </p:txBody>
      </p:sp>
      <p:sp>
        <p:nvSpPr>
          <p:cNvPr id="4" name="Прямоугольник 3"/>
          <p:cNvSpPr/>
          <p:nvPr/>
        </p:nvSpPr>
        <p:spPr>
          <a:xfrm>
            <a:off x="-23677" y="308437"/>
            <a:ext cx="6096000" cy="1015663"/>
          </a:xfrm>
          <a:prstGeom prst="rect">
            <a:avLst/>
          </a:prstGeom>
        </p:spPr>
        <p:txBody>
          <a:bodyPr wrap="square">
            <a:spAutoFit/>
          </a:bodyPr>
          <a:lstStyle/>
          <a:p>
            <a:pPr indent="457200" algn="just"/>
            <a:r>
              <a:rPr lang="ru-RU" dirty="0">
                <a:solidFill>
                  <a:srgbClr val="003366"/>
                </a:solidFill>
              </a:rPr>
              <a:t>Дорожка </a:t>
            </a:r>
            <a:r>
              <a:rPr lang="ru-RU" b="0" dirty="0" smtClean="0">
                <a:solidFill>
                  <a:srgbClr val="003366"/>
                </a:solidFill>
              </a:rPr>
              <a:t>–</a:t>
            </a:r>
            <a:r>
              <a:rPr lang="en-US" b="0" dirty="0" smtClean="0">
                <a:solidFill>
                  <a:srgbClr val="003366"/>
                </a:solidFill>
              </a:rPr>
              <a:t> </a:t>
            </a:r>
            <a:r>
              <a:rPr lang="ru-RU" b="0" dirty="0" smtClean="0">
                <a:solidFill>
                  <a:srgbClr val="003366"/>
                </a:solidFill>
              </a:rPr>
              <a:t>графический </a:t>
            </a:r>
            <a:r>
              <a:rPr lang="ru-RU" b="0" dirty="0">
                <a:solidFill>
                  <a:srgbClr val="003366"/>
                </a:solidFill>
              </a:rPr>
              <a:t>элемент, </a:t>
            </a:r>
            <a:r>
              <a:rPr lang="ru-RU" b="0" dirty="0" smtClean="0">
                <a:solidFill>
                  <a:srgbClr val="003366"/>
                </a:solidFill>
              </a:rPr>
              <a:t>объединяющий действия любого субъекта </a:t>
            </a:r>
            <a:r>
              <a:rPr lang="ru-RU" b="0" dirty="0">
                <a:solidFill>
                  <a:srgbClr val="003366"/>
                </a:solidFill>
              </a:rPr>
              <a:t>процесса: </a:t>
            </a:r>
            <a:r>
              <a:rPr lang="ru-RU" b="0" dirty="0" smtClean="0">
                <a:solidFill>
                  <a:srgbClr val="003366"/>
                </a:solidFill>
              </a:rPr>
              <a:t>подразделения, сотрудника </a:t>
            </a:r>
            <a:r>
              <a:rPr lang="ru-RU" b="0" dirty="0">
                <a:solidFill>
                  <a:srgbClr val="003366"/>
                </a:solidFill>
              </a:rPr>
              <a:t>или </a:t>
            </a:r>
            <a:r>
              <a:rPr lang="ru-RU" b="0" dirty="0" smtClean="0">
                <a:solidFill>
                  <a:srgbClr val="003366"/>
                </a:solidFill>
              </a:rPr>
              <a:t>роль. </a:t>
            </a:r>
            <a:endParaRPr lang="ru-RU" b="0" dirty="0">
              <a:solidFill>
                <a:srgbClr val="003366"/>
              </a:solidFill>
            </a:endParaRPr>
          </a:p>
        </p:txBody>
      </p:sp>
      <p:sp>
        <p:nvSpPr>
          <p:cNvPr id="6" name="Прямоугольник 5"/>
          <p:cNvSpPr/>
          <p:nvPr/>
        </p:nvSpPr>
        <p:spPr>
          <a:xfrm>
            <a:off x="1662027" y="42932"/>
            <a:ext cx="2724592" cy="400110"/>
          </a:xfrm>
          <a:prstGeom prst="rect">
            <a:avLst/>
          </a:prstGeom>
        </p:spPr>
        <p:txBody>
          <a:bodyPr wrap="none">
            <a:spAutoFit/>
          </a:bodyPr>
          <a:lstStyle/>
          <a:p>
            <a:pPr lvl="0">
              <a:spcBef>
                <a:spcPct val="30000"/>
              </a:spcBef>
              <a:defRPr/>
            </a:pPr>
            <a:r>
              <a:rPr lang="ru-RU" dirty="0">
                <a:solidFill>
                  <a:srgbClr val="003366"/>
                </a:solidFill>
              </a:rPr>
              <a:t>Оркестровка в </a:t>
            </a:r>
            <a:r>
              <a:rPr lang="en-US" dirty="0">
                <a:solidFill>
                  <a:srgbClr val="003366"/>
                </a:solidFill>
              </a:rPr>
              <a:t>BPMN</a:t>
            </a:r>
          </a:p>
        </p:txBody>
      </p:sp>
      <p:sp>
        <p:nvSpPr>
          <p:cNvPr id="8" name="Прямоугольник 7"/>
          <p:cNvSpPr/>
          <p:nvPr/>
        </p:nvSpPr>
        <p:spPr>
          <a:xfrm>
            <a:off x="-23677" y="1315930"/>
            <a:ext cx="6096000" cy="707886"/>
          </a:xfrm>
          <a:prstGeom prst="rect">
            <a:avLst/>
          </a:prstGeom>
        </p:spPr>
        <p:txBody>
          <a:bodyPr wrap="square">
            <a:spAutoFit/>
          </a:bodyPr>
          <a:lstStyle/>
          <a:p>
            <a:pPr indent="457200" algn="just"/>
            <a:r>
              <a:rPr lang="ru-RU" dirty="0">
                <a:solidFill>
                  <a:srgbClr val="003366"/>
                </a:solidFill>
              </a:rPr>
              <a:t>Пул </a:t>
            </a:r>
            <a:r>
              <a:rPr lang="ru-RU" b="0" dirty="0" smtClean="0">
                <a:solidFill>
                  <a:srgbClr val="003366"/>
                </a:solidFill>
              </a:rPr>
              <a:t>–графический </a:t>
            </a:r>
            <a:r>
              <a:rPr lang="ru-RU" b="0" dirty="0">
                <a:solidFill>
                  <a:srgbClr val="003366"/>
                </a:solidFill>
              </a:rPr>
              <a:t>элемент, </a:t>
            </a:r>
            <a:r>
              <a:rPr lang="ru-RU" b="0" dirty="0" smtClean="0">
                <a:solidFill>
                  <a:srgbClr val="003366"/>
                </a:solidFill>
              </a:rPr>
              <a:t>показывающий </a:t>
            </a:r>
            <a:r>
              <a:rPr lang="ru-RU" b="0" dirty="0">
                <a:solidFill>
                  <a:srgbClr val="003366"/>
                </a:solidFill>
              </a:rPr>
              <a:t>участника взаимодействия в процессе. </a:t>
            </a:r>
          </a:p>
        </p:txBody>
      </p:sp>
      <p:pic>
        <p:nvPicPr>
          <p:cNvPr id="3" name="Рисунок 2"/>
          <p:cNvPicPr>
            <a:picLocks noChangeAspect="1"/>
          </p:cNvPicPr>
          <p:nvPr/>
        </p:nvPicPr>
        <p:blipFill>
          <a:blip r:embed="rId3"/>
          <a:stretch>
            <a:fillRect/>
          </a:stretch>
        </p:blipFill>
        <p:spPr>
          <a:xfrm>
            <a:off x="1062104" y="2033941"/>
            <a:ext cx="4110131" cy="2452971"/>
          </a:xfrm>
          <a:prstGeom prst="rect">
            <a:avLst/>
          </a:prstGeom>
        </p:spPr>
      </p:pic>
    </p:spTree>
    <p:extLst>
      <p:ext uri="{BB962C8B-B14F-4D97-AF65-F5344CB8AC3E}">
        <p14:creationId xmlns:p14="http://schemas.microsoft.com/office/powerpoint/2010/main" val="198370597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76</a:t>
            </a:fld>
            <a:endParaRPr lang="ru-RU" altLang="ru-RU">
              <a:solidFill>
                <a:srgbClr val="003366"/>
              </a:solidFill>
            </a:endParaRPr>
          </a:p>
        </p:txBody>
      </p:sp>
      <p:sp>
        <p:nvSpPr>
          <p:cNvPr id="5" name="Прямоугольник 4"/>
          <p:cNvSpPr/>
          <p:nvPr/>
        </p:nvSpPr>
        <p:spPr>
          <a:xfrm>
            <a:off x="0" y="393174"/>
            <a:ext cx="6096000" cy="1015663"/>
          </a:xfrm>
          <a:prstGeom prst="rect">
            <a:avLst/>
          </a:prstGeom>
        </p:spPr>
        <p:txBody>
          <a:bodyPr wrap="square">
            <a:spAutoFit/>
          </a:bodyPr>
          <a:lstStyle/>
          <a:p>
            <a:pPr indent="457200" algn="just"/>
            <a:r>
              <a:rPr lang="ru-RU" dirty="0">
                <a:solidFill>
                  <a:srgbClr val="003366"/>
                </a:solidFill>
                <a:latin typeface="Roboto"/>
              </a:rPr>
              <a:t>Оркестровка BPMN</a:t>
            </a:r>
            <a:r>
              <a:rPr lang="ru-RU" b="0" dirty="0">
                <a:solidFill>
                  <a:srgbClr val="003366"/>
                </a:solidFill>
                <a:latin typeface="Roboto"/>
              </a:rPr>
              <a:t> </a:t>
            </a:r>
            <a:r>
              <a:rPr lang="ru-RU" b="0" dirty="0" smtClean="0">
                <a:solidFill>
                  <a:srgbClr val="003366"/>
                </a:solidFill>
                <a:latin typeface="Roboto"/>
              </a:rPr>
              <a:t>– последовательность </a:t>
            </a:r>
            <a:r>
              <a:rPr lang="ru-RU" b="0" dirty="0">
                <a:solidFill>
                  <a:srgbClr val="003366"/>
                </a:solidFill>
                <a:latin typeface="Roboto"/>
              </a:rPr>
              <a:t>выполнения действий в рамках одного управляющего центра (пула). </a:t>
            </a:r>
            <a:endParaRPr lang="ru-RU" dirty="0">
              <a:solidFill>
                <a:srgbClr val="003366"/>
              </a:solidFill>
            </a:endParaRPr>
          </a:p>
        </p:txBody>
      </p:sp>
      <p:sp>
        <p:nvSpPr>
          <p:cNvPr id="6" name="Прямоугольник 5"/>
          <p:cNvSpPr/>
          <p:nvPr/>
        </p:nvSpPr>
        <p:spPr>
          <a:xfrm>
            <a:off x="0" y="1832442"/>
            <a:ext cx="6096000" cy="1015663"/>
          </a:xfrm>
          <a:prstGeom prst="rect">
            <a:avLst/>
          </a:prstGeom>
        </p:spPr>
        <p:txBody>
          <a:bodyPr wrap="square">
            <a:spAutoFit/>
          </a:bodyPr>
          <a:lstStyle/>
          <a:p>
            <a:pPr indent="457200" algn="just"/>
            <a:r>
              <a:rPr lang="ru-RU" b="0" dirty="0">
                <a:solidFill>
                  <a:srgbClr val="003366"/>
                </a:solidFill>
                <a:latin typeface="Roboto"/>
              </a:rPr>
              <a:t>Оркестровка подразумевает, что процесс завершится только после выполнения всех его потоков управления.</a:t>
            </a:r>
            <a:endParaRPr lang="ru-RU" dirty="0">
              <a:solidFill>
                <a:srgbClr val="003366"/>
              </a:solidFill>
            </a:endParaRPr>
          </a:p>
        </p:txBody>
      </p:sp>
    </p:spTree>
    <p:extLst>
      <p:ext uri="{BB962C8B-B14F-4D97-AF65-F5344CB8AC3E}">
        <p14:creationId xmlns:p14="http://schemas.microsoft.com/office/powerpoint/2010/main" val="16642394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77</a:t>
            </a:fld>
            <a:endParaRPr lang="ru-RU" altLang="ru-RU">
              <a:solidFill>
                <a:srgbClr val="003366"/>
              </a:solidFill>
            </a:endParaRPr>
          </a:p>
        </p:txBody>
      </p:sp>
      <p:pic>
        <p:nvPicPr>
          <p:cNvPr id="9" name="Рисунок 8"/>
          <p:cNvPicPr>
            <a:picLocks noChangeAspect="1"/>
          </p:cNvPicPr>
          <p:nvPr/>
        </p:nvPicPr>
        <p:blipFill>
          <a:blip r:embed="rId3"/>
          <a:stretch>
            <a:fillRect/>
          </a:stretch>
        </p:blipFill>
        <p:spPr>
          <a:xfrm>
            <a:off x="135457" y="341784"/>
            <a:ext cx="5956061" cy="3636404"/>
          </a:xfrm>
          <a:prstGeom prst="rect">
            <a:avLst/>
          </a:prstGeom>
        </p:spPr>
      </p:pic>
    </p:spTree>
    <p:extLst>
      <p:ext uri="{BB962C8B-B14F-4D97-AF65-F5344CB8AC3E}">
        <p14:creationId xmlns:p14="http://schemas.microsoft.com/office/powerpoint/2010/main" val="264163613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78</a:t>
            </a:fld>
            <a:endParaRPr lang="ru-RU" altLang="ru-RU">
              <a:solidFill>
                <a:srgbClr val="003366"/>
              </a:solidFill>
            </a:endParaRPr>
          </a:p>
        </p:txBody>
      </p:sp>
      <p:pic>
        <p:nvPicPr>
          <p:cNvPr id="3" name="Рисунок 2"/>
          <p:cNvPicPr>
            <a:picLocks noChangeAspect="1"/>
          </p:cNvPicPr>
          <p:nvPr/>
        </p:nvPicPr>
        <p:blipFill>
          <a:blip r:embed="rId3"/>
          <a:stretch>
            <a:fillRect/>
          </a:stretch>
        </p:blipFill>
        <p:spPr>
          <a:xfrm>
            <a:off x="827360" y="125760"/>
            <a:ext cx="4272868" cy="4217786"/>
          </a:xfrm>
          <a:prstGeom prst="rect">
            <a:avLst/>
          </a:prstGeom>
        </p:spPr>
      </p:pic>
    </p:spTree>
    <p:extLst>
      <p:ext uri="{BB962C8B-B14F-4D97-AF65-F5344CB8AC3E}">
        <p14:creationId xmlns:p14="http://schemas.microsoft.com/office/powerpoint/2010/main" val="277776654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79</a:t>
            </a:fld>
            <a:endParaRPr lang="ru-RU" altLang="ru-RU">
              <a:solidFill>
                <a:srgbClr val="003366"/>
              </a:solidFill>
            </a:endParaRPr>
          </a:p>
        </p:txBody>
      </p:sp>
      <p:pic>
        <p:nvPicPr>
          <p:cNvPr id="4" name="Рисунок 3"/>
          <p:cNvPicPr>
            <a:picLocks noChangeAspect="1"/>
          </p:cNvPicPr>
          <p:nvPr/>
        </p:nvPicPr>
        <p:blipFill>
          <a:blip r:embed="rId3"/>
          <a:stretch>
            <a:fillRect/>
          </a:stretch>
        </p:blipFill>
        <p:spPr>
          <a:xfrm>
            <a:off x="1319808" y="143282"/>
            <a:ext cx="3785840" cy="4428718"/>
          </a:xfrm>
          <a:prstGeom prst="rect">
            <a:avLst/>
          </a:prstGeom>
        </p:spPr>
      </p:pic>
    </p:spTree>
    <p:extLst>
      <p:ext uri="{BB962C8B-B14F-4D97-AF65-F5344CB8AC3E}">
        <p14:creationId xmlns:p14="http://schemas.microsoft.com/office/powerpoint/2010/main" val="17057958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9" name="Rectangle 3"/>
          <p:cNvSpPr>
            <a:spLocks noGrp="1" noChangeArrowheads="1"/>
          </p:cNvSpPr>
          <p:nvPr>
            <p:ph idx="1"/>
          </p:nvPr>
        </p:nvSpPr>
        <p:spPr>
          <a:xfrm>
            <a:off x="7524" y="6164"/>
            <a:ext cx="6096000" cy="4555093"/>
          </a:xfrm>
        </p:spPr>
        <p:txBody>
          <a:bodyPr>
            <a:spAutoFit/>
          </a:bodyPr>
          <a:lstStyle/>
          <a:p>
            <a:pPr marL="0" indent="457200" algn="just">
              <a:spcBef>
                <a:spcPts val="0"/>
              </a:spcBef>
              <a:buNone/>
            </a:pPr>
            <a:r>
              <a:rPr lang="ru-RU" sz="2400" b="1" dirty="0" smtClean="0">
                <a:solidFill>
                  <a:srgbClr val="003366"/>
                </a:solidFill>
                <a:latin typeface="Times New Roman" panose="02020603050405020304" pitchFamily="18" charset="0"/>
                <a:cs typeface="Times New Roman" panose="02020603050405020304" pitchFamily="18" charset="0"/>
              </a:rPr>
              <a:t>Назначение нотации </a:t>
            </a:r>
            <a:r>
              <a:rPr lang="en-US" sz="2400" b="1" dirty="0" smtClean="0">
                <a:solidFill>
                  <a:srgbClr val="003366"/>
                </a:solidFill>
                <a:latin typeface="Times New Roman" panose="02020603050405020304" pitchFamily="18" charset="0"/>
                <a:cs typeface="Times New Roman" panose="02020603050405020304" pitchFamily="18" charset="0"/>
              </a:rPr>
              <a:t>BPMN</a:t>
            </a:r>
            <a:r>
              <a:rPr lang="ru-RU" sz="2400" b="1" dirty="0" smtClean="0">
                <a:solidFill>
                  <a:srgbClr val="003366"/>
                </a:solidFill>
                <a:latin typeface="Times New Roman" panose="02020603050405020304" pitchFamily="18" charset="0"/>
                <a:cs typeface="Times New Roman" panose="02020603050405020304" pitchFamily="18" charset="0"/>
              </a:rPr>
              <a:t>:</a:t>
            </a:r>
            <a:endParaRPr lang="ru-RU" sz="2400" b="1" dirty="0">
              <a:solidFill>
                <a:srgbClr val="003366"/>
              </a:solidFill>
              <a:latin typeface="Times New Roman" panose="02020603050405020304" pitchFamily="18" charset="0"/>
              <a:cs typeface="Times New Roman" panose="02020603050405020304" pitchFamily="18" charset="0"/>
            </a:endParaRPr>
          </a:p>
          <a:p>
            <a:pPr marL="0" lvl="0" indent="457200" algn="just">
              <a:spcBef>
                <a:spcPts val="0"/>
              </a:spcBef>
            </a:pPr>
            <a:endParaRPr lang="ru-RU" sz="2400" dirty="0" smtClean="0">
              <a:solidFill>
                <a:srgbClr val="003366"/>
              </a:solidFill>
              <a:latin typeface="Times New Roman" panose="02020603050405020304" pitchFamily="18" charset="0"/>
              <a:cs typeface="Times New Roman" panose="02020603050405020304" pitchFamily="18" charset="0"/>
            </a:endParaRPr>
          </a:p>
          <a:p>
            <a:pPr marL="0" lvl="0" indent="457200" algn="just">
              <a:spcBef>
                <a:spcPts val="0"/>
              </a:spcBef>
            </a:pPr>
            <a:r>
              <a:rPr lang="ru-RU" sz="2200" dirty="0" smtClean="0">
                <a:solidFill>
                  <a:srgbClr val="003366"/>
                </a:solidFill>
                <a:latin typeface="Times New Roman" panose="02020603050405020304" pitchFamily="18" charset="0"/>
                <a:cs typeface="Times New Roman" panose="02020603050405020304" pitchFamily="18" charset="0"/>
              </a:rPr>
              <a:t>Описание порядка </a:t>
            </a:r>
            <a:r>
              <a:rPr lang="ru-RU" sz="2200" dirty="0">
                <a:solidFill>
                  <a:srgbClr val="003366"/>
                </a:solidFill>
                <a:latin typeface="Times New Roman" panose="02020603050405020304" pitchFamily="18" charset="0"/>
                <a:cs typeface="Times New Roman" panose="02020603050405020304" pitchFamily="18" charset="0"/>
              </a:rPr>
              <a:t>исполнения работ образующих </a:t>
            </a:r>
            <a:r>
              <a:rPr lang="ru-RU" sz="2200" dirty="0" smtClean="0">
                <a:solidFill>
                  <a:srgbClr val="003366"/>
                </a:solidFill>
                <a:latin typeface="Times New Roman" panose="02020603050405020304" pitchFamily="18" charset="0"/>
                <a:cs typeface="Times New Roman" panose="02020603050405020304" pitchFamily="18" charset="0"/>
              </a:rPr>
              <a:t>бизнес-процесс.</a:t>
            </a:r>
          </a:p>
          <a:p>
            <a:pPr marL="0" lvl="0" indent="457200" algn="just">
              <a:spcBef>
                <a:spcPts val="0"/>
              </a:spcBef>
            </a:pPr>
            <a:endParaRPr lang="ru-RU" sz="2200" dirty="0">
              <a:solidFill>
                <a:srgbClr val="003366"/>
              </a:solidFill>
              <a:latin typeface="Times New Roman" panose="02020603050405020304" pitchFamily="18" charset="0"/>
              <a:cs typeface="Times New Roman" panose="02020603050405020304" pitchFamily="18" charset="0"/>
            </a:endParaRPr>
          </a:p>
          <a:p>
            <a:pPr marL="0" lvl="0" indent="457200" algn="just">
              <a:spcBef>
                <a:spcPts val="0"/>
              </a:spcBef>
            </a:pPr>
            <a:r>
              <a:rPr lang="ru-RU" sz="2200" dirty="0">
                <a:solidFill>
                  <a:srgbClr val="003366"/>
                </a:solidFill>
                <a:latin typeface="Times New Roman" panose="02020603050405020304" pitchFamily="18" charset="0"/>
                <a:cs typeface="Times New Roman" panose="02020603050405020304" pitchFamily="18" charset="0"/>
              </a:rPr>
              <a:t>Описание </a:t>
            </a:r>
            <a:r>
              <a:rPr lang="ru-RU" sz="2200" dirty="0" smtClean="0">
                <a:solidFill>
                  <a:srgbClr val="003366"/>
                </a:solidFill>
                <a:latin typeface="Times New Roman" panose="02020603050405020304" pitchFamily="18" charset="0"/>
                <a:cs typeface="Times New Roman" panose="02020603050405020304" pitchFamily="18" charset="0"/>
              </a:rPr>
              <a:t>потоков </a:t>
            </a:r>
            <a:r>
              <a:rPr lang="ru-RU" sz="2200" dirty="0">
                <a:solidFill>
                  <a:srgbClr val="003366"/>
                </a:solidFill>
                <a:latin typeface="Times New Roman" panose="02020603050405020304" pitchFamily="18" charset="0"/>
                <a:cs typeface="Times New Roman" panose="02020603050405020304" pitchFamily="18" charset="0"/>
              </a:rPr>
              <a:t>данных между операциями </a:t>
            </a:r>
            <a:r>
              <a:rPr lang="ru-RU" sz="2200" dirty="0" smtClean="0">
                <a:solidFill>
                  <a:srgbClr val="003366"/>
                </a:solidFill>
                <a:latin typeface="Times New Roman" panose="02020603050405020304" pitchFamily="18" charset="0"/>
                <a:cs typeface="Times New Roman" panose="02020603050405020304" pitchFamily="18" charset="0"/>
              </a:rPr>
              <a:t>процесса.</a:t>
            </a:r>
            <a:endParaRPr lang="ru-RU" sz="2200" dirty="0">
              <a:solidFill>
                <a:srgbClr val="003366"/>
              </a:solidFill>
              <a:latin typeface="Times New Roman" panose="02020603050405020304" pitchFamily="18" charset="0"/>
              <a:cs typeface="Times New Roman" panose="02020603050405020304" pitchFamily="18" charset="0"/>
            </a:endParaRPr>
          </a:p>
          <a:p>
            <a:pPr marL="0" lvl="0" indent="457200" algn="just">
              <a:spcBef>
                <a:spcPts val="0"/>
              </a:spcBef>
            </a:pPr>
            <a:endParaRPr lang="ru-RU" sz="2200" dirty="0" smtClean="0">
              <a:solidFill>
                <a:srgbClr val="003366"/>
              </a:solidFill>
              <a:latin typeface="Times New Roman" panose="02020603050405020304" pitchFamily="18" charset="0"/>
              <a:cs typeface="Times New Roman" panose="02020603050405020304" pitchFamily="18" charset="0"/>
            </a:endParaRPr>
          </a:p>
          <a:p>
            <a:pPr marL="0" lvl="0" indent="457200" algn="just">
              <a:spcBef>
                <a:spcPts val="0"/>
              </a:spcBef>
            </a:pPr>
            <a:r>
              <a:rPr lang="ru-RU" sz="2200" dirty="0">
                <a:solidFill>
                  <a:srgbClr val="003366"/>
                </a:solidFill>
                <a:latin typeface="Times New Roman" panose="02020603050405020304" pitchFamily="18" charset="0"/>
                <a:cs typeface="Times New Roman" panose="02020603050405020304" pitchFamily="18" charset="0"/>
              </a:rPr>
              <a:t>Описание </a:t>
            </a:r>
            <a:r>
              <a:rPr lang="ru-RU" sz="2200" dirty="0" smtClean="0">
                <a:solidFill>
                  <a:srgbClr val="003366"/>
                </a:solidFill>
                <a:latin typeface="Times New Roman" panose="02020603050405020304" pitchFamily="18" charset="0"/>
                <a:cs typeface="Times New Roman" panose="02020603050405020304" pitchFamily="18" charset="0"/>
              </a:rPr>
              <a:t>потоков </a:t>
            </a:r>
            <a:r>
              <a:rPr lang="ru-RU" sz="2200" dirty="0">
                <a:solidFill>
                  <a:srgbClr val="003366"/>
                </a:solidFill>
                <a:latin typeface="Times New Roman" panose="02020603050405020304" pitchFamily="18" charset="0"/>
                <a:cs typeface="Times New Roman" panose="02020603050405020304" pitchFamily="18" charset="0"/>
              </a:rPr>
              <a:t>сообщений между </a:t>
            </a:r>
            <a:r>
              <a:rPr lang="ru-RU" sz="2200" dirty="0" smtClean="0">
                <a:solidFill>
                  <a:srgbClr val="003366"/>
                </a:solidFill>
                <a:latin typeface="Times New Roman" panose="02020603050405020304" pitchFamily="18" charset="0"/>
                <a:cs typeface="Times New Roman" panose="02020603050405020304" pitchFamily="18" charset="0"/>
              </a:rPr>
              <a:t>процессами.</a:t>
            </a:r>
            <a:endParaRPr lang="ru-RU" sz="2200" dirty="0">
              <a:solidFill>
                <a:srgbClr val="003366"/>
              </a:solidFill>
              <a:latin typeface="Times New Roman" panose="02020603050405020304" pitchFamily="18" charset="0"/>
              <a:cs typeface="Times New Roman" panose="02020603050405020304" pitchFamily="18" charset="0"/>
            </a:endParaRPr>
          </a:p>
          <a:p>
            <a:pPr marL="0" lvl="0" indent="457200" algn="just">
              <a:spcBef>
                <a:spcPts val="0"/>
              </a:spcBef>
            </a:pPr>
            <a:endParaRPr lang="ru-RU" sz="2200" dirty="0" smtClean="0">
              <a:solidFill>
                <a:srgbClr val="003366"/>
              </a:solidFill>
              <a:latin typeface="Times New Roman" panose="02020603050405020304" pitchFamily="18" charset="0"/>
              <a:cs typeface="Times New Roman" panose="02020603050405020304" pitchFamily="18" charset="0"/>
            </a:endParaRPr>
          </a:p>
          <a:p>
            <a:pPr marL="0" lvl="0" indent="457200" algn="just">
              <a:spcBef>
                <a:spcPts val="0"/>
              </a:spcBef>
            </a:pPr>
            <a:r>
              <a:rPr lang="ru-RU" sz="2200" dirty="0">
                <a:solidFill>
                  <a:srgbClr val="003366"/>
                </a:solidFill>
                <a:latin typeface="Times New Roman" panose="02020603050405020304" pitchFamily="18" charset="0"/>
                <a:cs typeface="Times New Roman" panose="02020603050405020304" pitchFamily="18" charset="0"/>
              </a:rPr>
              <a:t>Описание </a:t>
            </a:r>
            <a:r>
              <a:rPr lang="ru-RU" sz="2200" dirty="0" smtClean="0">
                <a:solidFill>
                  <a:srgbClr val="003366"/>
                </a:solidFill>
                <a:latin typeface="Times New Roman" panose="02020603050405020304" pitchFamily="18" charset="0"/>
                <a:cs typeface="Times New Roman" panose="02020603050405020304" pitchFamily="18" charset="0"/>
              </a:rPr>
              <a:t>ассоциации </a:t>
            </a:r>
            <a:r>
              <a:rPr lang="ru-RU" sz="2200" dirty="0">
                <a:solidFill>
                  <a:srgbClr val="003366"/>
                </a:solidFill>
                <a:latin typeface="Times New Roman" panose="02020603050405020304" pitchFamily="18" charset="0"/>
                <a:cs typeface="Times New Roman" panose="02020603050405020304" pitchFamily="18" charset="0"/>
              </a:rPr>
              <a:t>обрабатываемых объектов данных с операциями процесса.</a:t>
            </a:r>
            <a:endParaRPr lang="ru-RU" altLang="ru-RU" sz="2200" dirty="0">
              <a:solidFill>
                <a:srgbClr val="003366"/>
              </a:solidFill>
              <a:latin typeface="Times New Roman" panose="02020603050405020304" pitchFamily="18" charset="0"/>
              <a:cs typeface="Times New Roman" panose="02020603050405020304" pitchFamily="18" charset="0"/>
            </a:endParaRPr>
          </a:p>
        </p:txBody>
      </p:sp>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pPr>
                <a:defRPr/>
              </a:pPr>
              <a:t>8</a:t>
            </a:fld>
            <a:endParaRPr lang="ru-RU" altLang="ru-RU"/>
          </a:p>
        </p:txBody>
      </p:sp>
    </p:spTree>
    <p:extLst>
      <p:ext uri="{BB962C8B-B14F-4D97-AF65-F5344CB8AC3E}">
        <p14:creationId xmlns:p14="http://schemas.microsoft.com/office/powerpoint/2010/main" val="224128417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80</a:t>
            </a:fld>
            <a:endParaRPr lang="ru-RU" altLang="ru-RU">
              <a:solidFill>
                <a:srgbClr val="003366"/>
              </a:solidFill>
            </a:endParaRPr>
          </a:p>
        </p:txBody>
      </p:sp>
      <p:pic>
        <p:nvPicPr>
          <p:cNvPr id="3" name="Рисунок 2"/>
          <p:cNvPicPr>
            <a:picLocks noChangeAspect="1"/>
          </p:cNvPicPr>
          <p:nvPr/>
        </p:nvPicPr>
        <p:blipFill>
          <a:blip r:embed="rId3"/>
          <a:stretch>
            <a:fillRect/>
          </a:stretch>
        </p:blipFill>
        <p:spPr>
          <a:xfrm>
            <a:off x="131676" y="953852"/>
            <a:ext cx="5871357" cy="2378173"/>
          </a:xfrm>
          <a:prstGeom prst="rect">
            <a:avLst/>
          </a:prstGeom>
        </p:spPr>
      </p:pic>
    </p:spTree>
    <p:extLst>
      <p:ext uri="{BB962C8B-B14F-4D97-AF65-F5344CB8AC3E}">
        <p14:creationId xmlns:p14="http://schemas.microsoft.com/office/powerpoint/2010/main" val="48840026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81</a:t>
            </a:fld>
            <a:endParaRPr lang="ru-RU" altLang="ru-RU">
              <a:solidFill>
                <a:srgbClr val="003366"/>
              </a:solidFill>
            </a:endParaRPr>
          </a:p>
        </p:txBody>
      </p:sp>
      <p:pic>
        <p:nvPicPr>
          <p:cNvPr id="4" name="Рисунок 3"/>
          <p:cNvPicPr>
            <a:picLocks noChangeAspect="1"/>
          </p:cNvPicPr>
          <p:nvPr/>
        </p:nvPicPr>
        <p:blipFill>
          <a:blip r:embed="rId3"/>
          <a:stretch>
            <a:fillRect/>
          </a:stretch>
        </p:blipFill>
        <p:spPr>
          <a:xfrm>
            <a:off x="2559" y="1025860"/>
            <a:ext cx="6093441" cy="2193639"/>
          </a:xfrm>
          <a:prstGeom prst="rect">
            <a:avLst/>
          </a:prstGeom>
        </p:spPr>
      </p:pic>
    </p:spTree>
    <p:extLst>
      <p:ext uri="{BB962C8B-B14F-4D97-AF65-F5344CB8AC3E}">
        <p14:creationId xmlns:p14="http://schemas.microsoft.com/office/powerpoint/2010/main" val="39436380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82</a:t>
            </a:fld>
            <a:endParaRPr lang="ru-RU" altLang="ru-RU">
              <a:solidFill>
                <a:srgbClr val="003366"/>
              </a:solidFill>
            </a:endParaRPr>
          </a:p>
        </p:txBody>
      </p:sp>
      <p:pic>
        <p:nvPicPr>
          <p:cNvPr id="3" name="Рисунок 2"/>
          <p:cNvPicPr>
            <a:picLocks noChangeAspect="1"/>
          </p:cNvPicPr>
          <p:nvPr/>
        </p:nvPicPr>
        <p:blipFill>
          <a:blip r:embed="rId3"/>
          <a:stretch>
            <a:fillRect/>
          </a:stretch>
        </p:blipFill>
        <p:spPr>
          <a:xfrm>
            <a:off x="0" y="629816"/>
            <a:ext cx="6104822" cy="2736304"/>
          </a:xfrm>
          <a:prstGeom prst="rect">
            <a:avLst/>
          </a:prstGeom>
        </p:spPr>
      </p:pic>
    </p:spTree>
    <p:extLst>
      <p:ext uri="{BB962C8B-B14F-4D97-AF65-F5344CB8AC3E}">
        <p14:creationId xmlns:p14="http://schemas.microsoft.com/office/powerpoint/2010/main" val="6658420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83</a:t>
            </a:fld>
            <a:endParaRPr lang="ru-RU" altLang="ru-RU">
              <a:solidFill>
                <a:srgbClr val="003366"/>
              </a:solidFill>
            </a:endParaRPr>
          </a:p>
        </p:txBody>
      </p:sp>
      <p:pic>
        <p:nvPicPr>
          <p:cNvPr id="5" name="Рисунок 4"/>
          <p:cNvPicPr>
            <a:picLocks noChangeAspect="1"/>
          </p:cNvPicPr>
          <p:nvPr/>
        </p:nvPicPr>
        <p:blipFill>
          <a:blip r:embed="rId3"/>
          <a:stretch>
            <a:fillRect/>
          </a:stretch>
        </p:blipFill>
        <p:spPr>
          <a:xfrm>
            <a:off x="44014" y="773832"/>
            <a:ext cx="5992318" cy="2376264"/>
          </a:xfrm>
          <a:prstGeom prst="rect">
            <a:avLst/>
          </a:prstGeom>
        </p:spPr>
      </p:pic>
    </p:spTree>
    <p:extLst>
      <p:ext uri="{BB962C8B-B14F-4D97-AF65-F5344CB8AC3E}">
        <p14:creationId xmlns:p14="http://schemas.microsoft.com/office/powerpoint/2010/main" val="139031381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84</a:t>
            </a:fld>
            <a:endParaRPr lang="ru-RU" altLang="ru-RU">
              <a:solidFill>
                <a:srgbClr val="003366"/>
              </a:solidFill>
            </a:endParaRPr>
          </a:p>
        </p:txBody>
      </p:sp>
      <p:pic>
        <p:nvPicPr>
          <p:cNvPr id="3" name="Рисунок 2"/>
          <p:cNvPicPr>
            <a:picLocks noChangeAspect="1"/>
          </p:cNvPicPr>
          <p:nvPr/>
        </p:nvPicPr>
        <p:blipFill>
          <a:blip r:embed="rId3"/>
          <a:stretch>
            <a:fillRect/>
          </a:stretch>
        </p:blipFill>
        <p:spPr>
          <a:xfrm>
            <a:off x="0" y="1025860"/>
            <a:ext cx="6096000" cy="1680339"/>
          </a:xfrm>
          <a:prstGeom prst="rect">
            <a:avLst/>
          </a:prstGeom>
        </p:spPr>
      </p:pic>
    </p:spTree>
    <p:extLst>
      <p:ext uri="{BB962C8B-B14F-4D97-AF65-F5344CB8AC3E}">
        <p14:creationId xmlns:p14="http://schemas.microsoft.com/office/powerpoint/2010/main" val="35661038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85</a:t>
            </a:fld>
            <a:endParaRPr lang="ru-RU" altLang="ru-RU">
              <a:solidFill>
                <a:srgbClr val="003366"/>
              </a:solidFill>
            </a:endParaRPr>
          </a:p>
        </p:txBody>
      </p:sp>
      <p:pic>
        <p:nvPicPr>
          <p:cNvPr id="7" name="Рисунок 6"/>
          <p:cNvPicPr>
            <a:picLocks noChangeAspect="1"/>
          </p:cNvPicPr>
          <p:nvPr/>
        </p:nvPicPr>
        <p:blipFill>
          <a:blip r:embed="rId3"/>
          <a:stretch>
            <a:fillRect/>
          </a:stretch>
        </p:blipFill>
        <p:spPr>
          <a:xfrm>
            <a:off x="200025" y="1576387"/>
            <a:ext cx="5695950" cy="1419225"/>
          </a:xfrm>
          <a:prstGeom prst="rect">
            <a:avLst/>
          </a:prstGeom>
        </p:spPr>
      </p:pic>
    </p:spTree>
    <p:extLst>
      <p:ext uri="{BB962C8B-B14F-4D97-AF65-F5344CB8AC3E}">
        <p14:creationId xmlns:p14="http://schemas.microsoft.com/office/powerpoint/2010/main" val="322115006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Номер слайда 3"/>
          <p:cNvSpPr>
            <a:spLocks noGrp="1"/>
          </p:cNvSpPr>
          <p:nvPr>
            <p:ph type="sldNum" sz="quarter" idx="11"/>
          </p:nvPr>
        </p:nvSpPr>
        <p:spPr/>
        <p:txBody>
          <a:bodyPr/>
          <a:lstStyle/>
          <a:p>
            <a:pPr>
              <a:defRPr/>
            </a:pPr>
            <a:fld id="{72778895-2C87-43E8-B270-BC0B1C982EAA}" type="slidenum">
              <a:rPr lang="ru-RU" altLang="ru-RU" smtClean="0">
                <a:solidFill>
                  <a:srgbClr val="003366"/>
                </a:solidFill>
              </a:rPr>
              <a:pPr>
                <a:defRPr/>
              </a:pPr>
              <a:t>86</a:t>
            </a:fld>
            <a:endParaRPr lang="ru-RU" altLang="ru-RU">
              <a:solidFill>
                <a:srgbClr val="003366"/>
              </a:solidFill>
            </a:endParaRPr>
          </a:p>
        </p:txBody>
      </p:sp>
      <p:pic>
        <p:nvPicPr>
          <p:cNvPr id="1026" name="Picture 2"/>
          <p:cNvPicPr>
            <a:picLocks noChangeAspect="1" noChangeArrowheads="1"/>
          </p:cNvPicPr>
          <p:nvPr/>
        </p:nvPicPr>
        <p:blipFill>
          <a:blip r:embed="rId2"/>
          <a:srcRect/>
          <a:stretch>
            <a:fillRect/>
          </a:stretch>
        </p:blipFill>
        <p:spPr bwMode="auto">
          <a:xfrm>
            <a:off x="476232" y="576242"/>
            <a:ext cx="5072098" cy="3281394"/>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Номер слайда 3"/>
          <p:cNvSpPr>
            <a:spLocks noGrp="1"/>
          </p:cNvSpPr>
          <p:nvPr>
            <p:ph type="sldNum" sz="quarter" idx="11"/>
          </p:nvPr>
        </p:nvSpPr>
        <p:spPr/>
        <p:txBody>
          <a:bodyPr/>
          <a:lstStyle/>
          <a:p>
            <a:pPr>
              <a:defRPr/>
            </a:pPr>
            <a:fld id="{72778895-2C87-43E8-B270-BC0B1C982EAA}" type="slidenum">
              <a:rPr lang="ru-RU" altLang="ru-RU" smtClean="0">
                <a:solidFill>
                  <a:srgbClr val="003366"/>
                </a:solidFill>
              </a:rPr>
              <a:pPr>
                <a:defRPr/>
              </a:pPr>
              <a:t>87</a:t>
            </a:fld>
            <a:endParaRPr lang="ru-RU" altLang="ru-RU">
              <a:solidFill>
                <a:srgbClr val="003366"/>
              </a:solidFill>
            </a:endParaRPr>
          </a:p>
        </p:txBody>
      </p:sp>
      <p:pic>
        <p:nvPicPr>
          <p:cNvPr id="2050" name="Picture 2"/>
          <p:cNvPicPr>
            <a:picLocks noChangeAspect="1" noChangeArrowheads="1"/>
          </p:cNvPicPr>
          <p:nvPr/>
        </p:nvPicPr>
        <p:blipFill>
          <a:blip r:embed="rId2"/>
          <a:srcRect/>
          <a:stretch>
            <a:fillRect/>
          </a:stretch>
        </p:blipFill>
        <p:spPr bwMode="auto">
          <a:xfrm>
            <a:off x="190480" y="909959"/>
            <a:ext cx="5786478" cy="2846794"/>
          </a:xfrm>
          <a:prstGeom prst="rect">
            <a:avLst/>
          </a:prstGeom>
          <a:noFill/>
          <a:ln w="9525">
            <a:noFill/>
            <a:miter lim="800000"/>
            <a:headEnd/>
            <a:tailEnd/>
          </a:ln>
          <a:effec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Номер слайда 3"/>
          <p:cNvSpPr>
            <a:spLocks noGrp="1"/>
          </p:cNvSpPr>
          <p:nvPr>
            <p:ph type="sldNum" sz="quarter" idx="11"/>
          </p:nvPr>
        </p:nvSpPr>
        <p:spPr/>
        <p:txBody>
          <a:bodyPr/>
          <a:lstStyle/>
          <a:p>
            <a:pPr>
              <a:defRPr/>
            </a:pPr>
            <a:fld id="{72778895-2C87-43E8-B270-BC0B1C982EAA}" type="slidenum">
              <a:rPr lang="ru-RU" altLang="ru-RU" smtClean="0"/>
              <a:pPr>
                <a:defRPr/>
              </a:pPr>
              <a:t>88</a:t>
            </a:fld>
            <a:endParaRPr lang="ru-RU" altLang="ru-RU"/>
          </a:p>
        </p:txBody>
      </p:sp>
      <p:pic>
        <p:nvPicPr>
          <p:cNvPr id="3074" name="Picture 2"/>
          <p:cNvPicPr>
            <a:picLocks noChangeAspect="1" noChangeArrowheads="1"/>
          </p:cNvPicPr>
          <p:nvPr/>
        </p:nvPicPr>
        <p:blipFill>
          <a:blip r:embed="rId2"/>
          <a:srcRect/>
          <a:stretch>
            <a:fillRect/>
          </a:stretch>
        </p:blipFill>
        <p:spPr bwMode="auto">
          <a:xfrm>
            <a:off x="333356" y="357174"/>
            <a:ext cx="5416345" cy="4071966"/>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Номер слайда 3"/>
          <p:cNvSpPr>
            <a:spLocks noGrp="1"/>
          </p:cNvSpPr>
          <p:nvPr>
            <p:ph type="sldNum" sz="quarter" idx="11"/>
          </p:nvPr>
        </p:nvSpPr>
        <p:spPr/>
        <p:txBody>
          <a:bodyPr/>
          <a:lstStyle/>
          <a:p>
            <a:pPr>
              <a:defRPr/>
            </a:pPr>
            <a:fld id="{72778895-2C87-43E8-B270-BC0B1C982EAA}" type="slidenum">
              <a:rPr lang="ru-RU" altLang="ru-RU" smtClean="0">
                <a:solidFill>
                  <a:srgbClr val="003366"/>
                </a:solidFill>
              </a:rPr>
              <a:pPr>
                <a:defRPr/>
              </a:pPr>
              <a:t>89</a:t>
            </a:fld>
            <a:endParaRPr lang="ru-RU" altLang="ru-RU">
              <a:solidFill>
                <a:srgbClr val="003366"/>
              </a:solidFill>
            </a:endParaRPr>
          </a:p>
        </p:txBody>
      </p:sp>
      <p:pic>
        <p:nvPicPr>
          <p:cNvPr id="4098" name="Picture 2"/>
          <p:cNvPicPr>
            <a:picLocks noChangeAspect="1" noChangeArrowheads="1"/>
          </p:cNvPicPr>
          <p:nvPr/>
        </p:nvPicPr>
        <p:blipFill>
          <a:blip r:embed="rId2"/>
          <a:srcRect/>
          <a:stretch>
            <a:fillRect/>
          </a:stretch>
        </p:blipFill>
        <p:spPr bwMode="auto">
          <a:xfrm>
            <a:off x="119041" y="571488"/>
            <a:ext cx="5919469" cy="35719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9" name="Rectangle 3"/>
          <p:cNvSpPr>
            <a:spLocks noGrp="1" noChangeArrowheads="1"/>
          </p:cNvSpPr>
          <p:nvPr>
            <p:ph idx="1"/>
          </p:nvPr>
        </p:nvSpPr>
        <p:spPr>
          <a:xfrm>
            <a:off x="0" y="893763"/>
            <a:ext cx="6096000" cy="3408362"/>
          </a:xfrm>
        </p:spPr>
        <p:txBody>
          <a:bodyPr/>
          <a:lstStyle/>
          <a:p>
            <a:pPr marL="0" indent="457200" algn="just" eaLnBrk="1" hangingPunct="1">
              <a:lnSpc>
                <a:spcPct val="90000"/>
              </a:lnSpc>
              <a:spcBef>
                <a:spcPts val="0"/>
              </a:spcBef>
              <a:buNone/>
              <a:defRPr/>
            </a:pPr>
            <a:r>
              <a:rPr lang="ru-RU" altLang="ru-RU" sz="2400" b="1" dirty="0" smtClean="0">
                <a:solidFill>
                  <a:srgbClr val="003366"/>
                </a:solidFill>
                <a:latin typeface="Times New Roman" panose="02020603050405020304" pitchFamily="18" charset="0"/>
                <a:cs typeface="Times New Roman" panose="02020603050405020304" pitchFamily="18" charset="0"/>
              </a:rPr>
              <a:t>Пять основных категорий </a:t>
            </a:r>
            <a:r>
              <a:rPr lang="ru-RU" altLang="ru-RU" sz="2400" b="1" dirty="0">
                <a:solidFill>
                  <a:srgbClr val="003366"/>
                </a:solidFill>
                <a:latin typeface="Times New Roman" panose="02020603050405020304" pitchFamily="18" charset="0"/>
                <a:cs typeface="Times New Roman" panose="02020603050405020304" pitchFamily="18" charset="0"/>
              </a:rPr>
              <a:t>графических </a:t>
            </a:r>
            <a:r>
              <a:rPr lang="ru-RU" altLang="ru-RU" sz="2400" b="1" dirty="0" smtClean="0">
                <a:solidFill>
                  <a:srgbClr val="003366"/>
                </a:solidFill>
                <a:latin typeface="Times New Roman" panose="02020603050405020304" pitchFamily="18" charset="0"/>
                <a:cs typeface="Times New Roman" panose="02020603050405020304" pitchFamily="18" charset="0"/>
              </a:rPr>
              <a:t>элементов  BPMN 2.0:</a:t>
            </a:r>
          </a:p>
          <a:p>
            <a:pPr marL="0" indent="457200" algn="just" eaLnBrk="1" hangingPunct="1">
              <a:lnSpc>
                <a:spcPct val="90000"/>
              </a:lnSpc>
              <a:spcBef>
                <a:spcPts val="0"/>
              </a:spcBef>
              <a:buNone/>
              <a:defRPr/>
            </a:pPr>
            <a:endParaRPr lang="ru-RU" altLang="ru-RU" sz="2400" b="1" dirty="0">
              <a:solidFill>
                <a:srgbClr val="003366"/>
              </a:solidFill>
              <a:latin typeface="Times New Roman" panose="02020603050405020304" pitchFamily="18" charset="0"/>
              <a:cs typeface="Times New Roman" panose="02020603050405020304" pitchFamily="18" charset="0"/>
            </a:endParaRPr>
          </a:p>
          <a:p>
            <a:pPr marL="0" indent="457200" algn="just" eaLnBrk="1" hangingPunct="1">
              <a:lnSpc>
                <a:spcPct val="90000"/>
              </a:lnSpc>
              <a:spcBef>
                <a:spcPts val="0"/>
              </a:spcBef>
              <a:buClr>
                <a:schemeClr val="tx1"/>
              </a:buClr>
              <a:buSzPct val="100000"/>
              <a:defRPr/>
            </a:pPr>
            <a:r>
              <a:rPr lang="ru-RU" altLang="ru-RU" sz="2400" dirty="0">
                <a:solidFill>
                  <a:srgbClr val="003366"/>
                </a:solidFill>
                <a:latin typeface="Times New Roman" panose="02020603050405020304" pitchFamily="18" charset="0"/>
                <a:cs typeface="Times New Roman" panose="02020603050405020304" pitchFamily="18" charset="0"/>
              </a:rPr>
              <a:t>Элементы управления.</a:t>
            </a:r>
          </a:p>
          <a:p>
            <a:pPr marL="0" indent="457200" algn="just" eaLnBrk="1" hangingPunct="1">
              <a:lnSpc>
                <a:spcPct val="90000"/>
              </a:lnSpc>
              <a:spcBef>
                <a:spcPts val="0"/>
              </a:spcBef>
              <a:buClr>
                <a:schemeClr val="tx1"/>
              </a:buClr>
              <a:buSzPct val="100000"/>
              <a:defRPr/>
            </a:pPr>
            <a:r>
              <a:rPr lang="ru-RU" altLang="ru-RU" sz="2400" dirty="0">
                <a:solidFill>
                  <a:srgbClr val="003366"/>
                </a:solidFill>
                <a:latin typeface="Times New Roman" panose="02020603050405020304" pitchFamily="18" charset="0"/>
                <a:cs typeface="Times New Roman" panose="02020603050405020304" pitchFamily="18" charset="0"/>
              </a:rPr>
              <a:t>Соединительные элементы.</a:t>
            </a:r>
          </a:p>
          <a:p>
            <a:pPr marL="0" indent="457200" algn="just" eaLnBrk="1" hangingPunct="1">
              <a:lnSpc>
                <a:spcPct val="90000"/>
              </a:lnSpc>
              <a:spcBef>
                <a:spcPts val="0"/>
              </a:spcBef>
              <a:buClr>
                <a:schemeClr val="tx1"/>
              </a:buClr>
              <a:buSzPct val="100000"/>
              <a:defRPr/>
            </a:pPr>
            <a:r>
              <a:rPr lang="ru-RU" altLang="ru-RU" sz="2400" dirty="0">
                <a:solidFill>
                  <a:srgbClr val="003366"/>
                </a:solidFill>
                <a:latin typeface="Times New Roman" panose="02020603050405020304" pitchFamily="18" charset="0"/>
                <a:cs typeface="Times New Roman" panose="02020603050405020304" pitchFamily="18" charset="0"/>
              </a:rPr>
              <a:t>Артефакты.</a:t>
            </a:r>
          </a:p>
          <a:p>
            <a:pPr marL="0" indent="457200" algn="just" eaLnBrk="1" hangingPunct="1">
              <a:lnSpc>
                <a:spcPct val="90000"/>
              </a:lnSpc>
              <a:spcBef>
                <a:spcPts val="0"/>
              </a:spcBef>
              <a:buClr>
                <a:schemeClr val="tx1"/>
              </a:buClr>
              <a:buSzPct val="100000"/>
              <a:defRPr/>
            </a:pPr>
            <a:r>
              <a:rPr lang="ru-RU" altLang="ru-RU" sz="2400" dirty="0">
                <a:solidFill>
                  <a:srgbClr val="003366"/>
                </a:solidFill>
                <a:latin typeface="Times New Roman" panose="02020603050405020304" pitchFamily="18" charset="0"/>
                <a:cs typeface="Times New Roman" panose="02020603050405020304" pitchFamily="18" charset="0"/>
              </a:rPr>
              <a:t>Данные.</a:t>
            </a:r>
          </a:p>
          <a:p>
            <a:pPr marL="0" indent="457200" algn="just" eaLnBrk="1" hangingPunct="1">
              <a:lnSpc>
                <a:spcPct val="90000"/>
              </a:lnSpc>
              <a:spcBef>
                <a:spcPts val="0"/>
              </a:spcBef>
              <a:buClr>
                <a:schemeClr val="tx1"/>
              </a:buClr>
              <a:buSzPct val="100000"/>
              <a:defRPr/>
            </a:pPr>
            <a:r>
              <a:rPr lang="ru-RU" altLang="ru-RU" sz="2400" dirty="0">
                <a:solidFill>
                  <a:srgbClr val="003366"/>
                </a:solidFill>
                <a:latin typeface="Times New Roman" panose="02020603050405020304" pitchFamily="18" charset="0"/>
                <a:cs typeface="Times New Roman" panose="02020603050405020304" pitchFamily="18" charset="0"/>
              </a:rPr>
              <a:t>Зоны ответственности.</a:t>
            </a:r>
          </a:p>
          <a:p>
            <a:pPr marL="0" indent="457200" algn="just" eaLnBrk="1" hangingPunct="1">
              <a:lnSpc>
                <a:spcPct val="90000"/>
              </a:lnSpc>
              <a:spcBef>
                <a:spcPts val="0"/>
              </a:spcBef>
              <a:defRPr/>
            </a:pPr>
            <a:endParaRPr lang="ru-RU" altLang="ru-RU" sz="2400" b="1" dirty="0" smtClean="0">
              <a:solidFill>
                <a:srgbClr val="003366"/>
              </a:solidFill>
              <a:latin typeface="Times New Roman" panose="02020603050405020304" pitchFamily="18" charset="0"/>
              <a:cs typeface="Times New Roman" panose="02020603050405020304" pitchFamily="18" charset="0"/>
            </a:endParaRPr>
          </a:p>
          <a:p>
            <a:pPr marL="0" indent="457200" algn="just" eaLnBrk="1" hangingPunct="1">
              <a:lnSpc>
                <a:spcPct val="90000"/>
              </a:lnSpc>
              <a:spcBef>
                <a:spcPts val="0"/>
              </a:spcBef>
              <a:defRPr/>
            </a:pPr>
            <a:endParaRPr lang="ru-RU" altLang="ru-RU" sz="2400" b="1" dirty="0">
              <a:solidFill>
                <a:srgbClr val="003366"/>
              </a:solidFill>
              <a:latin typeface="Times New Roman" panose="02020603050405020304" pitchFamily="18" charset="0"/>
              <a:cs typeface="Times New Roman" panose="02020603050405020304" pitchFamily="18" charset="0"/>
            </a:endParaRPr>
          </a:p>
        </p:txBody>
      </p:sp>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pPr>
                <a:defRPr/>
              </a:pPr>
              <a:t>9</a:t>
            </a:fld>
            <a:endParaRPr lang="ru-RU" altLang="ru-RU"/>
          </a:p>
        </p:txBody>
      </p:sp>
    </p:spTree>
    <p:extLst>
      <p:ext uri="{BB962C8B-B14F-4D97-AF65-F5344CB8AC3E}">
        <p14:creationId xmlns:p14="http://schemas.microsoft.com/office/powerpoint/2010/main" val="197147252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1"/>
          </p:nvPr>
        </p:nvSpPr>
        <p:spPr>
          <a:xfrm>
            <a:off x="4673600" y="4165600"/>
            <a:ext cx="1422400" cy="304800"/>
          </a:xfrm>
        </p:spPr>
        <p:txBody>
          <a:bodyPr/>
          <a:lstStyle/>
          <a:p>
            <a:pPr>
              <a:defRPr/>
            </a:pPr>
            <a:fld id="{72778895-2C87-43E8-B270-BC0B1C982EAA}" type="slidenum">
              <a:rPr lang="ru-RU" altLang="ru-RU" smtClean="0">
                <a:solidFill>
                  <a:srgbClr val="003366"/>
                </a:solidFill>
              </a:rPr>
              <a:pPr>
                <a:defRPr/>
              </a:pPr>
              <a:t>90</a:t>
            </a:fld>
            <a:endParaRPr lang="ru-RU" altLang="ru-RU">
              <a:solidFill>
                <a:srgbClr val="003366"/>
              </a:solidFill>
            </a:endParaRPr>
          </a:p>
        </p:txBody>
      </p:sp>
      <p:sp>
        <p:nvSpPr>
          <p:cNvPr id="4" name="Text Box 7"/>
          <p:cNvSpPr txBox="1">
            <a:spLocks noChangeArrowheads="1"/>
          </p:cNvSpPr>
          <p:nvPr/>
        </p:nvSpPr>
        <p:spPr bwMode="auto">
          <a:xfrm>
            <a:off x="0" y="15296"/>
            <a:ext cx="60960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marL="287655" indent="457200">
              <a:defRPr sz="2400" b="1">
                <a:solidFill>
                  <a:schemeClr val="bg1"/>
                </a:solidFill>
                <a:latin typeface="Arial Unicode MS" pitchFamily="34" charset="-128"/>
              </a:defRPr>
            </a:lvl1pPr>
            <a:lvl2pPr marL="742950" indent="-285750">
              <a:defRPr sz="2400" b="1">
                <a:solidFill>
                  <a:schemeClr val="bg1"/>
                </a:solidFill>
                <a:latin typeface="Arial Unicode MS" pitchFamily="34" charset="-128"/>
              </a:defRPr>
            </a:lvl2pPr>
            <a:lvl3pPr marL="1143000" indent="-228600">
              <a:defRPr sz="2400" b="1">
                <a:solidFill>
                  <a:schemeClr val="bg1"/>
                </a:solidFill>
                <a:latin typeface="Arial Unicode MS" pitchFamily="34" charset="-128"/>
              </a:defRPr>
            </a:lvl3pPr>
            <a:lvl4pPr marL="1600200" indent="-228600">
              <a:defRPr sz="2400" b="1">
                <a:solidFill>
                  <a:schemeClr val="bg1"/>
                </a:solidFill>
                <a:latin typeface="Arial Unicode MS" pitchFamily="34" charset="-128"/>
              </a:defRPr>
            </a:lvl4pPr>
            <a:lvl5pPr marL="2057400" indent="-228600">
              <a:defRPr sz="2400" b="1">
                <a:solidFill>
                  <a:schemeClr val="bg1"/>
                </a:solidFill>
                <a:latin typeface="Arial Unicode MS" pitchFamily="34" charset="-128"/>
              </a:defRPr>
            </a:lvl5pPr>
            <a:lvl6pPr marL="2514600" indent="-228600" eaLnBrk="0" fontAlgn="base" hangingPunct="0">
              <a:spcBef>
                <a:spcPct val="0"/>
              </a:spcBef>
              <a:spcAft>
                <a:spcPct val="0"/>
              </a:spcAft>
              <a:defRPr sz="2400" b="1">
                <a:solidFill>
                  <a:schemeClr val="bg1"/>
                </a:solidFill>
                <a:latin typeface="Arial Unicode MS" pitchFamily="34" charset="-128"/>
              </a:defRPr>
            </a:lvl6pPr>
            <a:lvl7pPr marL="2971800" indent="-228600" eaLnBrk="0" fontAlgn="base" hangingPunct="0">
              <a:spcBef>
                <a:spcPct val="0"/>
              </a:spcBef>
              <a:spcAft>
                <a:spcPct val="0"/>
              </a:spcAft>
              <a:defRPr sz="2400" b="1">
                <a:solidFill>
                  <a:schemeClr val="bg1"/>
                </a:solidFill>
                <a:latin typeface="Arial Unicode MS" pitchFamily="34" charset="-128"/>
              </a:defRPr>
            </a:lvl7pPr>
            <a:lvl8pPr marL="3429000" indent="-228600" eaLnBrk="0" fontAlgn="base" hangingPunct="0">
              <a:spcBef>
                <a:spcPct val="0"/>
              </a:spcBef>
              <a:spcAft>
                <a:spcPct val="0"/>
              </a:spcAft>
              <a:defRPr sz="2400" b="1">
                <a:solidFill>
                  <a:schemeClr val="bg1"/>
                </a:solidFill>
                <a:latin typeface="Arial Unicode MS" pitchFamily="34" charset="-128"/>
              </a:defRPr>
            </a:lvl8pPr>
            <a:lvl9pPr marL="3886200" indent="-228600" eaLnBrk="0" fontAlgn="base" hangingPunct="0">
              <a:spcBef>
                <a:spcPct val="0"/>
              </a:spcBef>
              <a:spcAft>
                <a:spcPct val="0"/>
              </a:spcAft>
              <a:defRPr sz="2400" b="1">
                <a:solidFill>
                  <a:schemeClr val="bg1"/>
                </a:solidFill>
                <a:latin typeface="Arial Unicode MS" pitchFamily="34" charset="-128"/>
              </a:defRPr>
            </a:lvl9pPr>
          </a:lstStyle>
          <a:p>
            <a:pPr algn="ctr">
              <a:lnSpc>
                <a:spcPct val="90000"/>
              </a:lnSpc>
            </a:pPr>
            <a:r>
              <a:rPr lang="ru-RU" altLang="ru-RU" sz="1600" dirty="0">
                <a:solidFill>
                  <a:srgbClr val="003366"/>
                </a:solidFill>
                <a:latin typeface="Times New Roman" panose="02020603050405020304" pitchFamily="18" charset="0"/>
                <a:cs typeface="Times New Roman" panose="02020603050405020304" pitchFamily="18" charset="0"/>
              </a:rPr>
              <a:t>Литература</a:t>
            </a:r>
          </a:p>
          <a:p>
            <a:pPr algn="just">
              <a:lnSpc>
                <a:spcPct val="90000"/>
              </a:lnSpc>
            </a:pPr>
            <a:r>
              <a:rPr lang="ru-RU" altLang="ru-RU" sz="1600" dirty="0" smtClean="0">
                <a:solidFill>
                  <a:srgbClr val="003366"/>
                </a:solidFill>
                <a:latin typeface="Times New Roman" panose="02020603050405020304" pitchFamily="18" charset="0"/>
                <a:cs typeface="Times New Roman" panose="02020603050405020304" pitchFamily="18" charset="0"/>
              </a:rPr>
              <a:t>Общая</a:t>
            </a:r>
            <a:endParaRPr lang="ru-RU" altLang="ru-RU" sz="1600" dirty="0">
              <a:solidFill>
                <a:srgbClr val="003366"/>
              </a:solidFill>
              <a:latin typeface="Times New Roman" panose="02020603050405020304" pitchFamily="18" charset="0"/>
              <a:cs typeface="Times New Roman" panose="02020603050405020304" pitchFamily="18" charset="0"/>
            </a:endParaRPr>
          </a:p>
          <a:p>
            <a:pPr algn="just">
              <a:lnSpc>
                <a:spcPct val="90000"/>
              </a:lnSpc>
            </a:pPr>
            <a:r>
              <a:rPr lang="ru-RU" altLang="ru-RU" sz="1600" dirty="0">
                <a:solidFill>
                  <a:srgbClr val="003366"/>
                </a:solidFill>
                <a:latin typeface="Times New Roman" panose="02020603050405020304" pitchFamily="18" charset="0"/>
                <a:cs typeface="Times New Roman" panose="02020603050405020304" pitchFamily="18" charset="0"/>
              </a:rPr>
              <a:t>► </a:t>
            </a:r>
            <a:r>
              <a:rPr lang="ru-RU" altLang="ru-RU" sz="1600" dirty="0" err="1">
                <a:solidFill>
                  <a:srgbClr val="003366"/>
                </a:solidFill>
                <a:latin typeface="Times New Roman" panose="02020603050405020304" pitchFamily="18" charset="0"/>
                <a:cs typeface="Times New Roman" panose="02020603050405020304" pitchFamily="18" charset="0"/>
              </a:rPr>
              <a:t>Гецци</a:t>
            </a:r>
            <a:r>
              <a:rPr lang="ru-RU" altLang="ru-RU" sz="1600" dirty="0">
                <a:solidFill>
                  <a:srgbClr val="003366"/>
                </a:solidFill>
                <a:latin typeface="Times New Roman" panose="02020603050405020304" pitchFamily="18" charset="0"/>
                <a:cs typeface="Times New Roman" panose="02020603050405020304" pitchFamily="18" charset="0"/>
              </a:rPr>
              <a:t> К., </a:t>
            </a:r>
            <a:r>
              <a:rPr lang="ru-RU" altLang="ru-RU" sz="1600" dirty="0" err="1">
                <a:solidFill>
                  <a:srgbClr val="003366"/>
                </a:solidFill>
                <a:latin typeface="Times New Roman" panose="02020603050405020304" pitchFamily="18" charset="0"/>
                <a:cs typeface="Times New Roman" panose="02020603050405020304" pitchFamily="18" charset="0"/>
              </a:rPr>
              <a:t>Джазаейри</a:t>
            </a:r>
            <a:r>
              <a:rPr lang="ru-RU" altLang="ru-RU" sz="1600" dirty="0">
                <a:solidFill>
                  <a:srgbClr val="003366"/>
                </a:solidFill>
                <a:latin typeface="Times New Roman" panose="02020603050405020304" pitchFamily="18" charset="0"/>
                <a:cs typeface="Times New Roman" panose="02020603050405020304" pitchFamily="18" charset="0"/>
              </a:rPr>
              <a:t> М., </a:t>
            </a:r>
            <a:r>
              <a:rPr lang="ru-RU" altLang="ru-RU" sz="1600" dirty="0" err="1">
                <a:solidFill>
                  <a:srgbClr val="003366"/>
                </a:solidFill>
                <a:latin typeface="Times New Roman" panose="02020603050405020304" pitchFamily="18" charset="0"/>
                <a:cs typeface="Times New Roman" panose="02020603050405020304" pitchFamily="18" charset="0"/>
              </a:rPr>
              <a:t>Мандриоли</a:t>
            </a:r>
            <a:r>
              <a:rPr lang="ru-RU" altLang="ru-RU" sz="1600" dirty="0">
                <a:solidFill>
                  <a:srgbClr val="003366"/>
                </a:solidFill>
                <a:latin typeface="Times New Roman" panose="02020603050405020304" pitchFamily="18" charset="0"/>
                <a:cs typeface="Times New Roman" panose="02020603050405020304" pitchFamily="18" charset="0"/>
              </a:rPr>
              <a:t> Д. </a:t>
            </a:r>
            <a:r>
              <a:rPr lang="ru-RU" altLang="ru-RU" sz="1600" b="0" dirty="0">
                <a:solidFill>
                  <a:srgbClr val="003366"/>
                </a:solidFill>
                <a:latin typeface="Times New Roman" panose="02020603050405020304" pitchFamily="18" charset="0"/>
                <a:cs typeface="Times New Roman" panose="02020603050405020304" pitchFamily="18" charset="0"/>
              </a:rPr>
              <a:t>Основы инженерии программного обеспечения</a:t>
            </a:r>
            <a:r>
              <a:rPr lang="ru-RU" altLang="ru-RU" sz="1600" b="0" dirty="0" smtClean="0">
                <a:solidFill>
                  <a:srgbClr val="003366"/>
                </a:solidFill>
                <a:latin typeface="Times New Roman" panose="02020603050405020304" pitchFamily="18" charset="0"/>
                <a:cs typeface="Times New Roman" panose="02020603050405020304" pitchFamily="18" charset="0"/>
              </a:rPr>
              <a:t>. </a:t>
            </a:r>
            <a:r>
              <a:rPr lang="ru-RU" altLang="ru-RU" sz="1600" b="0" dirty="0">
                <a:solidFill>
                  <a:srgbClr val="003366"/>
                </a:solidFill>
                <a:latin typeface="Times New Roman" panose="02020603050405020304" pitchFamily="18" charset="0"/>
                <a:cs typeface="Times New Roman" panose="02020603050405020304" pitchFamily="18" charset="0"/>
              </a:rPr>
              <a:t>– СПб.: БХВ-Петербург, 2005. – 832 </a:t>
            </a:r>
            <a:r>
              <a:rPr lang="ru-RU" altLang="ru-RU" sz="1600" b="0" dirty="0" smtClean="0">
                <a:solidFill>
                  <a:srgbClr val="003366"/>
                </a:solidFill>
                <a:latin typeface="Times New Roman" panose="02020603050405020304" pitchFamily="18" charset="0"/>
                <a:cs typeface="Times New Roman" panose="02020603050405020304" pitchFamily="18" charset="0"/>
              </a:rPr>
              <a:t>с.</a:t>
            </a:r>
            <a:endParaRPr lang="ru-RU" altLang="ru-RU" sz="1600" b="0" dirty="0">
              <a:solidFill>
                <a:srgbClr val="003366"/>
              </a:solidFill>
              <a:latin typeface="Times New Roman" panose="02020603050405020304" pitchFamily="18" charset="0"/>
              <a:cs typeface="Times New Roman" panose="02020603050405020304" pitchFamily="18" charset="0"/>
            </a:endParaRPr>
          </a:p>
          <a:p>
            <a:pPr algn="just">
              <a:lnSpc>
                <a:spcPct val="90000"/>
              </a:lnSpc>
            </a:pPr>
            <a:r>
              <a:rPr lang="ru-RU" altLang="ru-RU" sz="1600" dirty="0">
                <a:solidFill>
                  <a:srgbClr val="003366"/>
                </a:solidFill>
                <a:latin typeface="Times New Roman" panose="02020603050405020304" pitchFamily="18" charset="0"/>
                <a:cs typeface="Times New Roman" panose="02020603050405020304" pitchFamily="18" charset="0"/>
              </a:rPr>
              <a:t>► Орлов С. </a:t>
            </a:r>
            <a:r>
              <a:rPr lang="ru-RU" altLang="ru-RU" sz="1600" b="0" dirty="0">
                <a:solidFill>
                  <a:srgbClr val="003366"/>
                </a:solidFill>
                <a:latin typeface="Times New Roman" panose="02020603050405020304" pitchFamily="18" charset="0"/>
                <a:cs typeface="Times New Roman" panose="02020603050405020304" pitchFamily="18" charset="0"/>
              </a:rPr>
              <a:t>Технологии разработки программного обеспечения. Разработка сложных программных систем. Учебное пособие. СПб: Питер, 2003. </a:t>
            </a:r>
            <a:r>
              <a:rPr lang="en-US" altLang="ru-RU" sz="1600" b="0" dirty="0" smtClean="0">
                <a:solidFill>
                  <a:srgbClr val="003366"/>
                </a:solidFill>
                <a:latin typeface="Times New Roman" panose="02020603050405020304" pitchFamily="18" charset="0"/>
                <a:cs typeface="Times New Roman" panose="02020603050405020304" pitchFamily="18" charset="0"/>
              </a:rPr>
              <a:t>– </a:t>
            </a:r>
            <a:r>
              <a:rPr lang="ru-RU" altLang="ru-RU" sz="1600" b="0" dirty="0" smtClean="0">
                <a:solidFill>
                  <a:srgbClr val="003366"/>
                </a:solidFill>
                <a:latin typeface="Times New Roman" panose="02020603050405020304" pitchFamily="18" charset="0"/>
                <a:cs typeface="Times New Roman" panose="02020603050405020304" pitchFamily="18" charset="0"/>
              </a:rPr>
              <a:t>480 с.</a:t>
            </a:r>
            <a:endParaRPr lang="ru-RU" altLang="ru-RU" sz="1600" b="0" dirty="0">
              <a:solidFill>
                <a:srgbClr val="003366"/>
              </a:solidFill>
              <a:latin typeface="Times New Roman" panose="02020603050405020304" pitchFamily="18" charset="0"/>
              <a:cs typeface="Times New Roman" panose="02020603050405020304" pitchFamily="18" charset="0"/>
            </a:endParaRPr>
          </a:p>
          <a:p>
            <a:pPr algn="just">
              <a:lnSpc>
                <a:spcPct val="90000"/>
              </a:lnSpc>
            </a:pPr>
            <a:r>
              <a:rPr lang="ru-RU" altLang="ru-RU" sz="1600" dirty="0">
                <a:solidFill>
                  <a:srgbClr val="003366"/>
                </a:solidFill>
                <a:latin typeface="Times New Roman" panose="02020603050405020304" pitchFamily="18" charset="0"/>
                <a:cs typeface="Times New Roman" panose="02020603050405020304" pitchFamily="18" charset="0"/>
              </a:rPr>
              <a:t>► </a:t>
            </a:r>
            <a:r>
              <a:rPr lang="ru-RU" altLang="ru-RU" sz="1600" dirty="0" err="1">
                <a:solidFill>
                  <a:srgbClr val="003366"/>
                </a:solidFill>
                <a:latin typeface="Times New Roman" panose="02020603050405020304" pitchFamily="18" charset="0"/>
                <a:cs typeface="Times New Roman" panose="02020603050405020304" pitchFamily="18" charset="0"/>
              </a:rPr>
              <a:t>Благодатских</a:t>
            </a:r>
            <a:r>
              <a:rPr lang="ru-RU" altLang="ru-RU" sz="1600" dirty="0">
                <a:solidFill>
                  <a:srgbClr val="003366"/>
                </a:solidFill>
                <a:latin typeface="Times New Roman" panose="02020603050405020304" pitchFamily="18" charset="0"/>
                <a:cs typeface="Times New Roman" panose="02020603050405020304" pitchFamily="18" charset="0"/>
              </a:rPr>
              <a:t> В.А. </a:t>
            </a:r>
            <a:r>
              <a:rPr lang="ru-RU" altLang="ru-RU" sz="1600" b="0" dirty="0">
                <a:solidFill>
                  <a:srgbClr val="003366"/>
                </a:solidFill>
                <a:latin typeface="Times New Roman" panose="02020603050405020304" pitchFamily="18" charset="0"/>
                <a:cs typeface="Times New Roman" panose="02020603050405020304" pitchFamily="18" charset="0"/>
              </a:rPr>
              <a:t>Стандартизация разработки программных средств: учеб. пособие /В.А. </a:t>
            </a:r>
            <a:r>
              <a:rPr lang="ru-RU" altLang="ru-RU" sz="1600" b="0" dirty="0" err="1">
                <a:solidFill>
                  <a:srgbClr val="003366"/>
                </a:solidFill>
                <a:latin typeface="Times New Roman" panose="02020603050405020304" pitchFamily="18" charset="0"/>
                <a:cs typeface="Times New Roman" panose="02020603050405020304" pitchFamily="18" charset="0"/>
              </a:rPr>
              <a:t>Благодатских</a:t>
            </a:r>
            <a:r>
              <a:rPr lang="ru-RU" altLang="ru-RU" sz="1600" b="0" dirty="0">
                <a:solidFill>
                  <a:srgbClr val="003366"/>
                </a:solidFill>
                <a:latin typeface="Times New Roman" panose="02020603050405020304" pitchFamily="18" charset="0"/>
                <a:cs typeface="Times New Roman" panose="02020603050405020304" pitchFamily="18" charset="0"/>
              </a:rPr>
              <a:t>, В.А. </a:t>
            </a:r>
            <a:r>
              <a:rPr lang="ru-RU" altLang="ru-RU" sz="1600" b="0" dirty="0" err="1">
                <a:solidFill>
                  <a:srgbClr val="003366"/>
                </a:solidFill>
                <a:latin typeface="Times New Roman" panose="02020603050405020304" pitchFamily="18" charset="0"/>
                <a:cs typeface="Times New Roman" panose="02020603050405020304" pitchFamily="18" charset="0"/>
              </a:rPr>
              <a:t>Волнин</a:t>
            </a:r>
            <a:r>
              <a:rPr lang="ru-RU" altLang="ru-RU" sz="1600" b="0" dirty="0">
                <a:solidFill>
                  <a:srgbClr val="003366"/>
                </a:solidFill>
                <a:latin typeface="Times New Roman" panose="02020603050405020304" pitchFamily="18" charset="0"/>
                <a:cs typeface="Times New Roman" panose="02020603050405020304" pitchFamily="18" charset="0"/>
              </a:rPr>
              <a:t>, К.Ф. </a:t>
            </a:r>
            <a:r>
              <a:rPr lang="ru-RU" altLang="ru-RU" sz="1600" b="0" dirty="0" err="1" smtClean="0">
                <a:solidFill>
                  <a:srgbClr val="003366"/>
                </a:solidFill>
                <a:latin typeface="Times New Roman" panose="02020603050405020304" pitchFamily="18" charset="0"/>
                <a:cs typeface="Times New Roman" panose="02020603050405020304" pitchFamily="18" charset="0"/>
              </a:rPr>
              <a:t>Поскакалов</a:t>
            </a:r>
            <a:r>
              <a:rPr lang="ru-RU" altLang="ru-RU" sz="1600" b="0" dirty="0" smtClean="0">
                <a:solidFill>
                  <a:srgbClr val="003366"/>
                </a:solidFill>
                <a:latin typeface="Times New Roman" panose="02020603050405020304" pitchFamily="18" charset="0"/>
                <a:cs typeface="Times New Roman" panose="02020603050405020304" pitchFamily="18" charset="0"/>
              </a:rPr>
              <a:t>. – М. </a:t>
            </a:r>
            <a:r>
              <a:rPr lang="ru-RU" altLang="ru-RU" sz="1600" b="0" dirty="0">
                <a:solidFill>
                  <a:srgbClr val="003366"/>
                </a:solidFill>
                <a:latin typeface="Times New Roman" panose="02020603050405020304" pitchFamily="18" charset="0"/>
                <a:cs typeface="Times New Roman" panose="02020603050405020304" pitchFamily="18" charset="0"/>
              </a:rPr>
              <a:t>: Финансы и статистика, 2006. </a:t>
            </a:r>
            <a:r>
              <a:rPr lang="ru-RU" altLang="ru-RU" sz="1600" b="0" dirty="0" smtClean="0">
                <a:solidFill>
                  <a:srgbClr val="003366"/>
                </a:solidFill>
                <a:latin typeface="Times New Roman" panose="02020603050405020304" pitchFamily="18" charset="0"/>
                <a:cs typeface="Times New Roman" panose="02020603050405020304" pitchFamily="18" charset="0"/>
              </a:rPr>
              <a:t>– 288 с.</a:t>
            </a:r>
            <a:endParaRPr lang="ru-RU" altLang="ru-RU" sz="1600" b="0" dirty="0">
              <a:solidFill>
                <a:srgbClr val="003366"/>
              </a:solidFill>
              <a:latin typeface="Times New Roman" panose="02020603050405020304" pitchFamily="18" charset="0"/>
              <a:cs typeface="Times New Roman" panose="02020603050405020304" pitchFamily="18" charset="0"/>
            </a:endParaRPr>
          </a:p>
          <a:p>
            <a:pPr algn="just">
              <a:lnSpc>
                <a:spcPct val="90000"/>
              </a:lnSpc>
            </a:pPr>
            <a:r>
              <a:rPr lang="ru-RU" altLang="ru-RU" sz="1600" dirty="0">
                <a:solidFill>
                  <a:srgbClr val="003366"/>
                </a:solidFill>
                <a:latin typeface="Times New Roman" panose="02020603050405020304" pitchFamily="18" charset="0"/>
                <a:cs typeface="Times New Roman" panose="02020603050405020304" pitchFamily="18" charset="0"/>
              </a:rPr>
              <a:t>► Брукс Ф. </a:t>
            </a:r>
            <a:r>
              <a:rPr lang="ru-RU" altLang="ru-RU" sz="1600" b="0" dirty="0">
                <a:solidFill>
                  <a:srgbClr val="003366"/>
                </a:solidFill>
                <a:latin typeface="Times New Roman" panose="02020603050405020304" pitchFamily="18" charset="0"/>
                <a:cs typeface="Times New Roman" panose="02020603050405020304" pitchFamily="18" charset="0"/>
              </a:rPr>
              <a:t>Мифический человеко-месяц или как создаются программные системы. СПб: Символ-Плюс, 2006. – 304 </a:t>
            </a:r>
            <a:r>
              <a:rPr lang="ru-RU" altLang="ru-RU" sz="1600" b="0" dirty="0" smtClean="0">
                <a:solidFill>
                  <a:srgbClr val="003366"/>
                </a:solidFill>
                <a:latin typeface="Times New Roman" panose="02020603050405020304" pitchFamily="18" charset="0"/>
                <a:cs typeface="Times New Roman" panose="02020603050405020304" pitchFamily="18" charset="0"/>
              </a:rPr>
              <a:t>с.</a:t>
            </a:r>
            <a:endParaRPr lang="ru-RU" altLang="ru-RU" sz="1600" b="0" dirty="0">
              <a:solidFill>
                <a:srgbClr val="003366"/>
              </a:solidFill>
              <a:latin typeface="Times New Roman" panose="02020603050405020304" pitchFamily="18" charset="0"/>
              <a:cs typeface="Times New Roman" panose="02020603050405020304" pitchFamily="18" charset="0"/>
            </a:endParaRPr>
          </a:p>
          <a:p>
            <a:pPr algn="just">
              <a:lnSpc>
                <a:spcPct val="90000"/>
              </a:lnSpc>
            </a:pPr>
            <a:r>
              <a:rPr lang="ru-RU" altLang="ru-RU" sz="1600" dirty="0">
                <a:solidFill>
                  <a:srgbClr val="003366"/>
                </a:solidFill>
                <a:latin typeface="Times New Roman" panose="02020603050405020304" pitchFamily="18" charset="0"/>
                <a:cs typeface="Times New Roman" panose="02020603050405020304" pitchFamily="18" charset="0"/>
              </a:rPr>
              <a:t>► Д. Кознов. </a:t>
            </a:r>
            <a:r>
              <a:rPr lang="ru-RU" altLang="ru-RU" sz="1600" b="0" dirty="0">
                <a:solidFill>
                  <a:srgbClr val="003366"/>
                </a:solidFill>
                <a:latin typeface="Times New Roman" panose="02020603050405020304" pitchFamily="18" charset="0"/>
                <a:cs typeface="Times New Roman" panose="02020603050405020304" pitchFamily="18" charset="0"/>
              </a:rPr>
              <a:t>Введение в программную инженерию: Учебный курс. М.: </a:t>
            </a:r>
            <a:r>
              <a:rPr lang="ru-RU" altLang="ru-RU" sz="1600" b="0" dirty="0" err="1">
                <a:solidFill>
                  <a:srgbClr val="003366"/>
                </a:solidFill>
                <a:latin typeface="Times New Roman" panose="02020603050405020304" pitchFamily="18" charset="0"/>
                <a:cs typeface="Times New Roman" panose="02020603050405020304" pitchFamily="18" charset="0"/>
              </a:rPr>
              <a:t>Интуит</a:t>
            </a:r>
            <a:r>
              <a:rPr lang="ru-RU" altLang="ru-RU" sz="1600" b="0" dirty="0">
                <a:solidFill>
                  <a:srgbClr val="003366"/>
                </a:solidFill>
                <a:latin typeface="Times New Roman" panose="02020603050405020304" pitchFamily="18" charset="0"/>
                <a:cs typeface="Times New Roman" panose="02020603050405020304" pitchFamily="18" charset="0"/>
              </a:rPr>
              <a:t>, 2008.</a:t>
            </a:r>
          </a:p>
          <a:p>
            <a:pPr algn="just">
              <a:lnSpc>
                <a:spcPct val="90000"/>
              </a:lnSpc>
            </a:pPr>
            <a:r>
              <a:rPr lang="ru-RU" altLang="ru-RU" sz="1600" dirty="0">
                <a:solidFill>
                  <a:srgbClr val="003366"/>
                </a:solidFill>
                <a:latin typeface="Times New Roman" panose="02020603050405020304" pitchFamily="18" charset="0"/>
                <a:cs typeface="Times New Roman" panose="02020603050405020304" pitchFamily="18" charset="0"/>
              </a:rPr>
              <a:t>► П. </a:t>
            </a:r>
            <a:r>
              <a:rPr lang="ru-RU" altLang="ru-RU" sz="1600" dirty="0" err="1">
                <a:solidFill>
                  <a:srgbClr val="003366"/>
                </a:solidFill>
                <a:latin typeface="Times New Roman" panose="02020603050405020304" pitchFamily="18" charset="0"/>
                <a:cs typeface="Times New Roman" panose="02020603050405020304" pitchFamily="18" charset="0"/>
              </a:rPr>
              <a:t>Дюваль</a:t>
            </a:r>
            <a:r>
              <a:rPr lang="ru-RU" altLang="ru-RU" sz="1600" dirty="0">
                <a:solidFill>
                  <a:srgbClr val="003366"/>
                </a:solidFill>
                <a:latin typeface="Times New Roman" panose="02020603050405020304" pitchFamily="18" charset="0"/>
                <a:cs typeface="Times New Roman" panose="02020603050405020304" pitchFamily="18" charset="0"/>
              </a:rPr>
              <a:t>, Э. </a:t>
            </a:r>
            <a:r>
              <a:rPr lang="ru-RU" altLang="ru-RU" sz="1600" dirty="0" err="1">
                <a:solidFill>
                  <a:srgbClr val="003366"/>
                </a:solidFill>
                <a:latin typeface="Times New Roman" panose="02020603050405020304" pitchFamily="18" charset="0"/>
                <a:cs typeface="Times New Roman" panose="02020603050405020304" pitchFamily="18" charset="0"/>
              </a:rPr>
              <a:t>Гловер</a:t>
            </a:r>
            <a:r>
              <a:rPr lang="ru-RU" altLang="ru-RU" sz="1600" dirty="0">
                <a:solidFill>
                  <a:srgbClr val="003366"/>
                </a:solidFill>
                <a:latin typeface="Times New Roman" panose="02020603050405020304" pitchFamily="18" charset="0"/>
                <a:cs typeface="Times New Roman" panose="02020603050405020304" pitchFamily="18" charset="0"/>
              </a:rPr>
              <a:t>. </a:t>
            </a:r>
            <a:r>
              <a:rPr lang="ru-RU" altLang="ru-RU" sz="1600" b="0" dirty="0">
                <a:solidFill>
                  <a:srgbClr val="003366"/>
                </a:solidFill>
                <a:latin typeface="Times New Roman" panose="02020603050405020304" pitchFamily="18" charset="0"/>
                <a:cs typeface="Times New Roman" panose="02020603050405020304" pitchFamily="18" charset="0"/>
              </a:rPr>
              <a:t>Непрерывная интеграция. Улучшение качества программного обеспечения и снижение риска. </a:t>
            </a:r>
            <a:r>
              <a:rPr lang="ru-RU" altLang="ru-RU" sz="1600" b="0" dirty="0" err="1">
                <a:solidFill>
                  <a:srgbClr val="003366"/>
                </a:solidFill>
                <a:latin typeface="Times New Roman" panose="02020603050405020304" pitchFamily="18" charset="0"/>
                <a:cs typeface="Times New Roman" panose="02020603050405020304" pitchFamily="18" charset="0"/>
              </a:rPr>
              <a:t>М.:Вильямс</a:t>
            </a:r>
            <a:r>
              <a:rPr lang="ru-RU" altLang="ru-RU" sz="1600" b="0" dirty="0">
                <a:solidFill>
                  <a:srgbClr val="003366"/>
                </a:solidFill>
                <a:latin typeface="Times New Roman" panose="02020603050405020304" pitchFamily="18" charset="0"/>
                <a:cs typeface="Times New Roman" panose="02020603050405020304" pitchFamily="18" charset="0"/>
              </a:rPr>
              <a:t>, 2008. </a:t>
            </a:r>
            <a:r>
              <a:rPr lang="en-US" altLang="ru-RU" sz="1600" b="0" dirty="0" smtClean="0">
                <a:solidFill>
                  <a:srgbClr val="003366"/>
                </a:solidFill>
                <a:latin typeface="Times New Roman" panose="02020603050405020304" pitchFamily="18" charset="0"/>
                <a:cs typeface="Times New Roman" panose="02020603050405020304" pitchFamily="18" charset="0"/>
              </a:rPr>
              <a:t>– </a:t>
            </a:r>
            <a:r>
              <a:rPr lang="ru-RU" altLang="ru-RU" sz="1600" b="0" dirty="0" smtClean="0">
                <a:solidFill>
                  <a:srgbClr val="003366"/>
                </a:solidFill>
                <a:latin typeface="Times New Roman" panose="02020603050405020304" pitchFamily="18" charset="0"/>
                <a:cs typeface="Times New Roman" panose="02020603050405020304" pitchFamily="18" charset="0"/>
              </a:rPr>
              <a:t>240</a:t>
            </a:r>
            <a:r>
              <a:rPr lang="en-US" altLang="ru-RU" sz="1600" b="0" dirty="0" smtClean="0">
                <a:solidFill>
                  <a:srgbClr val="003366"/>
                </a:solidFill>
                <a:latin typeface="Times New Roman" panose="02020603050405020304" pitchFamily="18" charset="0"/>
                <a:cs typeface="Times New Roman" panose="02020603050405020304" pitchFamily="18" charset="0"/>
              </a:rPr>
              <a:t> </a:t>
            </a:r>
            <a:r>
              <a:rPr lang="ru-RU" altLang="ru-RU" sz="1600" b="0" dirty="0" smtClean="0">
                <a:solidFill>
                  <a:srgbClr val="003366"/>
                </a:solidFill>
                <a:latin typeface="Times New Roman" panose="02020603050405020304" pitchFamily="18" charset="0"/>
                <a:cs typeface="Times New Roman" panose="02020603050405020304" pitchFamily="18" charset="0"/>
              </a:rPr>
              <a:t>с</a:t>
            </a:r>
            <a:r>
              <a:rPr lang="ru-RU" altLang="ru-RU" sz="1600" b="0" dirty="0">
                <a:solidFill>
                  <a:srgbClr val="003366"/>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22115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ru-RU" altLang="ru-RU" sz="20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ru-RU" altLang="ru-RU" sz="20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2_Пиксел">
  <a:themeElements>
    <a:clrScheme name="Пиксел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fontScheme name="Пиксел">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Пиксел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Пиксел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Пиксел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Пиксел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Пиксел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Пиксел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Пиксел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Пиксел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Пиксел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Пиксел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Пиксел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Пиксел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Тема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11929</TotalTime>
  <Words>5260</Words>
  <Application>Microsoft Office PowerPoint</Application>
  <PresentationFormat>Произвольный</PresentationFormat>
  <Paragraphs>652</Paragraphs>
  <Slides>90</Slides>
  <Notes>81</Notes>
  <HiddenSlides>0</HiddenSlides>
  <MMClips>0</MMClips>
  <ScaleCrop>false</ScaleCrop>
  <HeadingPairs>
    <vt:vector size="4" baseType="variant">
      <vt:variant>
        <vt:lpstr>Тема</vt:lpstr>
      </vt:variant>
      <vt:variant>
        <vt:i4>2</vt:i4>
      </vt:variant>
      <vt:variant>
        <vt:lpstr>Заголовки слайдов</vt:lpstr>
      </vt:variant>
      <vt:variant>
        <vt:i4>90</vt:i4>
      </vt:variant>
    </vt:vector>
  </HeadingPairs>
  <TitlesOfParts>
    <vt:vector size="92" baseType="lpstr">
      <vt:lpstr>Default Design</vt:lpstr>
      <vt:lpstr>2_Пиксел</vt:lpstr>
      <vt:lpstr>Презентация PowerPoint</vt:lpstr>
      <vt:lpstr>Элементы управления в BPMN</vt:lpstr>
      <vt:lpstr>Вопросы лекции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Новокузнецкий МК</dc:title>
  <dc:creator>(с) Дубейковский В.И., 2006 год.</dc:creator>
  <dc:description>Доработанный 22-27 ноября 2004, который, в свою очередь - _x000d_
разработан на основе файла Нижнего Новгорода_x000d_
Очередная модернизация - 8 февраля 2006. Самая последняя версия._x000d_
101007. После последней даты неоднократно коректировалась. Значительно переработана в настоящем - с использование материалов ФМ для МИИТ.</dc:description>
  <cp:lastModifiedBy>Владимир</cp:lastModifiedBy>
  <cp:revision>1191</cp:revision>
  <dcterms:created xsi:type="dcterms:W3CDTF">2002-12-07T12:14:18Z</dcterms:created>
  <dcterms:modified xsi:type="dcterms:W3CDTF">2023-05-05T17:56:04Z</dcterms:modified>
</cp:coreProperties>
</file>